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1"/>
  </p:notesMasterIdLst>
  <p:sldIdLst>
    <p:sldId id="324" r:id="rId2"/>
    <p:sldId id="286" r:id="rId3"/>
    <p:sldId id="260" r:id="rId4"/>
    <p:sldId id="325" r:id="rId5"/>
    <p:sldId id="326" r:id="rId6"/>
    <p:sldId id="327" r:id="rId7"/>
    <p:sldId id="328" r:id="rId8"/>
    <p:sldId id="329" r:id="rId9"/>
    <p:sldId id="330" r:id="rId10"/>
    <p:sldId id="331" r:id="rId11"/>
    <p:sldId id="332" r:id="rId12"/>
    <p:sldId id="333" r:id="rId13"/>
    <p:sldId id="334" r:id="rId14"/>
    <p:sldId id="336" r:id="rId15"/>
    <p:sldId id="339" r:id="rId16"/>
    <p:sldId id="340" r:id="rId17"/>
    <p:sldId id="337" r:id="rId18"/>
    <p:sldId id="338" r:id="rId19"/>
    <p:sldId id="341" r:id="rId20"/>
    <p:sldId id="342" r:id="rId21"/>
    <p:sldId id="343" r:id="rId22"/>
    <p:sldId id="344" r:id="rId23"/>
    <p:sldId id="258" r:id="rId24"/>
    <p:sldId id="356" r:id="rId25"/>
    <p:sldId id="357" r:id="rId26"/>
    <p:sldId id="360" r:id="rId27"/>
    <p:sldId id="361" r:id="rId28"/>
    <p:sldId id="362" r:id="rId29"/>
    <p:sldId id="363" r:id="rId30"/>
    <p:sldId id="364" r:id="rId31"/>
    <p:sldId id="365" r:id="rId32"/>
    <p:sldId id="366" r:id="rId33"/>
    <p:sldId id="367" r:id="rId34"/>
    <p:sldId id="368" r:id="rId35"/>
    <p:sldId id="369" r:id="rId36"/>
    <p:sldId id="370" r:id="rId37"/>
    <p:sldId id="317" r:id="rId38"/>
    <p:sldId id="358" r:id="rId39"/>
    <p:sldId id="359" r:id="rId40"/>
    <p:sldId id="377" r:id="rId41"/>
    <p:sldId id="378" r:id="rId42"/>
    <p:sldId id="314" r:id="rId43"/>
    <p:sldId id="348" r:id="rId44"/>
    <p:sldId id="349" r:id="rId45"/>
    <p:sldId id="350" r:id="rId46"/>
    <p:sldId id="351" r:id="rId47"/>
    <p:sldId id="352" r:id="rId48"/>
    <p:sldId id="353" r:id="rId49"/>
    <p:sldId id="354" r:id="rId50"/>
    <p:sldId id="355" r:id="rId51"/>
    <p:sldId id="372" r:id="rId52"/>
    <p:sldId id="371" r:id="rId53"/>
    <p:sldId id="373" r:id="rId54"/>
    <p:sldId id="374" r:id="rId55"/>
    <p:sldId id="375" r:id="rId56"/>
    <p:sldId id="313" r:id="rId57"/>
    <p:sldId id="376" r:id="rId58"/>
    <p:sldId id="293" r:id="rId59"/>
    <p:sldId id="28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2C2C9B-6711-2269-B480-AA1E320A31F3}" name="Iman Chin" initials="IC" userId="S::i.chin@rutgers.nl::964f7df1-2658-47d3-97c2-57fdf9f8be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CC"/>
    <a:srgbClr val="996633"/>
    <a:srgbClr val="603913"/>
    <a:srgbClr val="0099FF"/>
    <a:srgbClr val="0016E2"/>
    <a:srgbClr val="006666"/>
    <a:srgbClr val="FD4D38"/>
    <a:srgbClr val="F860C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5B6BA-FE38-44EA-9496-D5BE4B5DAFBF}" v="2" dt="2022-09-20T16:13:18.002"/>
    <p1510:client id="{ECAB0364-35B5-4488-B31B-8CAE9CA9B64F}" v="2" dt="2022-09-20T16:27:14.6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08"/>
  </p:normalViewPr>
  <p:slideViewPr>
    <p:cSldViewPr snapToGrid="0" snapToObjects="1">
      <p:cViewPr varScale="1">
        <p:scale>
          <a:sx n="63" d="100"/>
          <a:sy n="63" d="100"/>
        </p:scale>
        <p:origin x="68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6A01DAEC-F879-2844-B053-4AA5AAC77C19}" type="datetimeFigureOut">
              <a:rPr lang="nl-NL" smtClean="0"/>
              <a:pPr/>
              <a:t>22-9-2022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E62BB22D-DB0E-0642-BC12-F398B320545D}" type="slidenum">
              <a:rPr lang="nl-NL" smtClean="0"/>
              <a:pPr/>
              <a:t>‹#›</a:t>
            </a:fld>
            <a:endParaRPr lang="nl-NL" dirty="0"/>
          </a:p>
        </p:txBody>
      </p:sp>
    </p:spTree>
    <p:extLst>
      <p:ext uri="{BB962C8B-B14F-4D97-AF65-F5344CB8AC3E}">
        <p14:creationId xmlns:p14="http://schemas.microsoft.com/office/powerpoint/2010/main" val="142584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62BB22D-DB0E-0642-BC12-F398B320545D}" type="slidenum">
              <a:rPr lang="nl-NL" smtClean="0"/>
              <a:t>23</a:t>
            </a:fld>
            <a:endParaRPr lang="nl-NL"/>
          </a:p>
        </p:txBody>
      </p:sp>
    </p:spTree>
    <p:extLst>
      <p:ext uri="{BB962C8B-B14F-4D97-AF65-F5344CB8AC3E}">
        <p14:creationId xmlns:p14="http://schemas.microsoft.com/office/powerpoint/2010/main" val="1577174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Foto 1">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binnen&#10;&#10;Automatisch gegenereerde beschrijving">
            <a:extLst>
              <a:ext uri="{FF2B5EF4-FFF2-40B4-BE49-F238E27FC236}">
                <a16:creationId xmlns:a16="http://schemas.microsoft.com/office/drawing/2014/main" id="{9A0DF85B-9917-7146-985D-8B0B66D72A35}"/>
              </a:ext>
            </a:extLst>
          </p:cNvPr>
          <p:cNvPicPr>
            <a:picLocks noChangeAspect="1"/>
          </p:cNvPicPr>
          <p:nvPr userDrawn="1"/>
        </p:nvPicPr>
        <p:blipFill>
          <a:blip r:embed="rId2"/>
          <a:stretch>
            <a:fillRect/>
          </a:stretch>
        </p:blipFill>
        <p:spPr>
          <a:xfrm>
            <a:off x="5536794" y="0"/>
            <a:ext cx="10948470" cy="6858000"/>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6239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descr="Afbeelding met tekst, teken&#10;&#10;Automatisch gegenereerde beschrijving">
            <a:extLst>
              <a:ext uri="{FF2B5EF4-FFF2-40B4-BE49-F238E27FC236}">
                <a16:creationId xmlns:a16="http://schemas.microsoft.com/office/drawing/2014/main" id="{FE0D9CDA-8493-9D4B-9587-8357332A6F0A}"/>
              </a:ext>
            </a:extLst>
          </p:cNvPr>
          <p:cNvPicPr>
            <a:picLocks noChangeAspect="1"/>
          </p:cNvPicPr>
          <p:nvPr/>
        </p:nvPicPr>
        <p:blipFill>
          <a:blip r:embed="rId2"/>
          <a:stretch>
            <a:fillRect/>
          </a:stretch>
        </p:blipFill>
        <p:spPr>
          <a:xfrm>
            <a:off x="340274" y="563725"/>
            <a:ext cx="4000500" cy="1349338"/>
          </a:xfrm>
          <a:prstGeom prst="rect">
            <a:avLst/>
          </a:prstGeom>
        </p:spPr>
      </p:pic>
      <p:pic>
        <p:nvPicPr>
          <p:cNvPr id="5" name="Afbeelding 4" descr="Afbeelding met tekst, teken&#10;&#10;Automatisch gegenereerde beschrijving">
            <a:extLst>
              <a:ext uri="{FF2B5EF4-FFF2-40B4-BE49-F238E27FC236}">
                <a16:creationId xmlns:a16="http://schemas.microsoft.com/office/drawing/2014/main" id="{7442E4DB-4AD8-F14A-B4FD-4EC6453EAD56}"/>
              </a:ext>
            </a:extLst>
          </p:cNvPr>
          <p:cNvPicPr>
            <a:picLocks noChangeAspect="1"/>
          </p:cNvPicPr>
          <p:nvPr/>
        </p:nvPicPr>
        <p:blipFill>
          <a:blip r:embed="rId2"/>
          <a:stretch>
            <a:fillRect/>
          </a:stretch>
        </p:blipFill>
        <p:spPr>
          <a:xfrm>
            <a:off x="340274" y="563725"/>
            <a:ext cx="4000500" cy="1349338"/>
          </a:xfrm>
          <a:prstGeom prst="rect">
            <a:avLst/>
          </a:prstGeom>
        </p:spPr>
      </p:pic>
      <p:pic>
        <p:nvPicPr>
          <p:cNvPr id="6" name="Afbeelding 5" descr="Afbeelding met tekst, teken&#10;&#10;Automatisch gegenereerde beschrijving">
            <a:extLst>
              <a:ext uri="{FF2B5EF4-FFF2-40B4-BE49-F238E27FC236}">
                <a16:creationId xmlns:a16="http://schemas.microsoft.com/office/drawing/2014/main" id="{F2F01615-7CA2-DE45-B1A7-4AFB609ACA55}"/>
              </a:ext>
            </a:extLst>
          </p:cNvPr>
          <p:cNvPicPr>
            <a:picLocks noChangeAspect="1"/>
          </p:cNvPicPr>
          <p:nvPr userDrawn="1"/>
        </p:nvPicPr>
        <p:blipFill>
          <a:blip r:embed="rId2"/>
          <a:stretch>
            <a:fillRect/>
          </a:stretch>
        </p:blipFill>
        <p:spPr>
          <a:xfrm>
            <a:off x="340274" y="563725"/>
            <a:ext cx="4000500" cy="1349338"/>
          </a:xfrm>
          <a:prstGeom prst="rect">
            <a:avLst/>
          </a:prstGeom>
        </p:spPr>
      </p:pic>
    </p:spTree>
    <p:extLst>
      <p:ext uri="{BB962C8B-B14F-4D97-AF65-F5344CB8AC3E}">
        <p14:creationId xmlns:p14="http://schemas.microsoft.com/office/powerpoint/2010/main" val="396256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2499" y="639000"/>
            <a:ext cx="7554141" cy="832453"/>
          </a:xfrm>
          <a:prstGeom prst="rect">
            <a:avLst/>
          </a:prstGeom>
        </p:spPr>
        <p:txBody>
          <a:bodyPr anchor="t">
            <a:noAutofit/>
          </a:bodyPr>
          <a:lstStyle>
            <a:lvl1pPr>
              <a:lnSpc>
                <a:spcPct val="100000"/>
              </a:lnSpc>
              <a:defRPr sz="2700"/>
            </a:lvl1pPr>
          </a:lstStyle>
          <a:p>
            <a:r>
              <a:rPr lang="nl-NL" dirty="0"/>
              <a:t>De titel van de slide</a:t>
            </a:r>
            <a:br>
              <a:rPr lang="nl-NL" dirty="0"/>
            </a:br>
            <a:r>
              <a:rPr lang="nl-NL" dirty="0"/>
              <a:t>over twee regels</a:t>
            </a:r>
            <a:endParaRPr lang="en-US" dirty="0"/>
          </a:p>
        </p:txBody>
      </p:sp>
      <p:sp>
        <p:nvSpPr>
          <p:cNvPr id="3" name="Content Placeholder 2"/>
          <p:cNvSpPr>
            <a:spLocks noGrp="1"/>
          </p:cNvSpPr>
          <p:nvPr>
            <p:ph idx="1"/>
          </p:nvPr>
        </p:nvSpPr>
        <p:spPr>
          <a:xfrm>
            <a:off x="2392499" y="1825625"/>
            <a:ext cx="7554142" cy="4112720"/>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1323511" y="6356350"/>
            <a:ext cx="1163580" cy="365125"/>
          </a:xfrm>
          <a:prstGeom prst="rect">
            <a:avLst/>
          </a:prstGeom>
        </p:spPr>
        <p:txBody>
          <a:bodyPr/>
          <a:lstStyle>
            <a:lvl1pPr algn="r">
              <a:defRPr/>
            </a:lvl1pPr>
          </a:lstStyle>
          <a:p>
            <a:fld id="{26028448-FF18-5647-9074-4B37AFC45436}" type="datetime4">
              <a:rPr lang="nl-NL" smtClean="0"/>
              <a:pPr/>
              <a:t>22 september 2022</a:t>
            </a:fld>
            <a:endParaRPr lang="nl-NL" dirty="0"/>
          </a:p>
        </p:txBody>
      </p:sp>
      <p:sp>
        <p:nvSpPr>
          <p:cNvPr id="5" name="Footer Placeholder 4"/>
          <p:cNvSpPr>
            <a:spLocks noGrp="1"/>
          </p:cNvSpPr>
          <p:nvPr>
            <p:ph type="ftr" sz="quarter" idx="11"/>
          </p:nvPr>
        </p:nvSpPr>
        <p:spPr>
          <a:xfrm>
            <a:off x="2399450" y="6356350"/>
            <a:ext cx="7543636" cy="365125"/>
          </a:xfrm>
          <a:prstGeom prst="rect">
            <a:avLst/>
          </a:prstGeom>
        </p:spPr>
        <p:txBody>
          <a:bodyPr/>
          <a:lstStyle/>
          <a:p>
            <a:r>
              <a:rPr lang="nl-NL"/>
              <a:t>De titel van de presentatie</a:t>
            </a:r>
            <a:endParaRPr lang="nl-NL" dirty="0"/>
          </a:p>
        </p:txBody>
      </p:sp>
      <p:sp>
        <p:nvSpPr>
          <p:cNvPr id="6" name="Slide Number Placeholder 5"/>
          <p:cNvSpPr>
            <a:spLocks noGrp="1"/>
          </p:cNvSpPr>
          <p:nvPr>
            <p:ph type="sldNum" sz="quarter" idx="12"/>
          </p:nvPr>
        </p:nvSpPr>
        <p:spPr>
          <a:xfrm>
            <a:off x="387899" y="6356348"/>
            <a:ext cx="633248" cy="365125"/>
          </a:xfrm>
          <a:prstGeom prst="rect">
            <a:avLst/>
          </a:prstGeom>
        </p:spPr>
        <p:txBody>
          <a:bodyPr anchor="t"/>
          <a:lstStyle>
            <a:lvl1pPr algn="l">
              <a:defRPr/>
            </a:lvl1pPr>
          </a:lstStyle>
          <a:p>
            <a:fld id="{65C52DD0-7CD6-E844-9524-97C054975D85}" type="slidenum">
              <a:rPr lang="nl-NL" smtClean="0"/>
              <a:pPr/>
              <a:t>‹#›</a:t>
            </a:fld>
            <a:endParaRPr lang="nl-NL" dirty="0"/>
          </a:p>
        </p:txBody>
      </p:sp>
      <p:pic>
        <p:nvPicPr>
          <p:cNvPr id="7" name="Afbeelding 6">
            <a:extLst>
              <a:ext uri="{FF2B5EF4-FFF2-40B4-BE49-F238E27FC236}">
                <a16:creationId xmlns:a16="http://schemas.microsoft.com/office/drawing/2014/main" id="{D88D6AC9-44A1-B440-8D6F-15031C8607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8" name="Afbeelding 7">
            <a:extLst>
              <a:ext uri="{FF2B5EF4-FFF2-40B4-BE49-F238E27FC236}">
                <a16:creationId xmlns:a16="http://schemas.microsoft.com/office/drawing/2014/main" id="{3EE5EE84-1605-BA4D-9999-4EABEBCDD2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9" name="Afbeelding 8">
            <a:extLst>
              <a:ext uri="{FF2B5EF4-FFF2-40B4-BE49-F238E27FC236}">
                <a16:creationId xmlns:a16="http://schemas.microsoft.com/office/drawing/2014/main" id="{53B65AD6-E2F3-8E4B-B043-A735AB3F90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6991" y="558389"/>
            <a:ext cx="924252" cy="1353029"/>
          </a:xfrm>
          <a:prstGeom prst="rect">
            <a:avLst/>
          </a:prstGeom>
        </p:spPr>
      </p:pic>
    </p:spTree>
    <p:extLst>
      <p:ext uri="{BB962C8B-B14F-4D97-AF65-F5344CB8AC3E}">
        <p14:creationId xmlns:p14="http://schemas.microsoft.com/office/powerpoint/2010/main" val="95588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ee kolommen d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2499" y="639001"/>
            <a:ext cx="7554141" cy="832453"/>
          </a:xfrm>
          <a:prstGeom prst="rect">
            <a:avLst/>
          </a:prstGeom>
        </p:spPr>
        <p:txBody>
          <a:bodyPr>
            <a:noAutofit/>
          </a:bodyPr>
          <a:lstStyle>
            <a:lvl1pPr>
              <a:lnSpc>
                <a:spcPct val="100000"/>
              </a:lnSpc>
              <a:defRPr sz="2700"/>
            </a:lvl1pPr>
          </a:lstStyle>
          <a:p>
            <a:r>
              <a:rPr lang="nl-NL" dirty="0"/>
              <a:t>De titel van de slide</a:t>
            </a:r>
            <a:br>
              <a:rPr lang="nl-NL" dirty="0"/>
            </a:br>
            <a:r>
              <a:rPr lang="nl-NL" dirty="0"/>
              <a:t>over twee regels</a:t>
            </a:r>
            <a:endParaRPr lang="en-US" dirty="0"/>
          </a:p>
        </p:txBody>
      </p:sp>
      <p:sp>
        <p:nvSpPr>
          <p:cNvPr id="3" name="Content Placeholder 2"/>
          <p:cNvSpPr>
            <a:spLocks noGrp="1"/>
          </p:cNvSpPr>
          <p:nvPr>
            <p:ph idx="1"/>
          </p:nvPr>
        </p:nvSpPr>
        <p:spPr>
          <a:xfrm>
            <a:off x="2392500" y="1825625"/>
            <a:ext cx="4292080" cy="4112720"/>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1323511" y="6356350"/>
            <a:ext cx="1163580" cy="365125"/>
          </a:xfrm>
          <a:prstGeom prst="rect">
            <a:avLst/>
          </a:prstGeom>
        </p:spPr>
        <p:txBody>
          <a:bodyPr/>
          <a:lstStyle>
            <a:lvl1pPr algn="r">
              <a:defRPr/>
            </a:lvl1pPr>
          </a:lstStyle>
          <a:p>
            <a:fld id="{26028448-FF18-5647-9074-4B37AFC45436}" type="datetime4">
              <a:rPr lang="nl-NL" smtClean="0"/>
              <a:pPr/>
              <a:t>22 september 2022</a:t>
            </a:fld>
            <a:endParaRPr lang="nl-NL" dirty="0"/>
          </a:p>
        </p:txBody>
      </p:sp>
      <p:sp>
        <p:nvSpPr>
          <p:cNvPr id="5" name="Footer Placeholder 4"/>
          <p:cNvSpPr>
            <a:spLocks noGrp="1"/>
          </p:cNvSpPr>
          <p:nvPr>
            <p:ph type="ftr" sz="quarter" idx="11"/>
          </p:nvPr>
        </p:nvSpPr>
        <p:spPr>
          <a:xfrm>
            <a:off x="2399450" y="6356350"/>
            <a:ext cx="7543636" cy="365125"/>
          </a:xfrm>
          <a:prstGeom prst="rect">
            <a:avLst/>
          </a:prstGeom>
        </p:spPr>
        <p:txBody>
          <a:bodyPr/>
          <a:lstStyle/>
          <a:p>
            <a:r>
              <a:rPr lang="nl-NL"/>
              <a:t>De titel van de presentatie</a:t>
            </a:r>
            <a:endParaRPr lang="nl-NL" dirty="0"/>
          </a:p>
        </p:txBody>
      </p:sp>
      <p:sp>
        <p:nvSpPr>
          <p:cNvPr id="6" name="Slide Number Placeholder 5"/>
          <p:cNvSpPr>
            <a:spLocks noGrp="1"/>
          </p:cNvSpPr>
          <p:nvPr>
            <p:ph type="sldNum" sz="quarter" idx="12"/>
          </p:nvPr>
        </p:nvSpPr>
        <p:spPr>
          <a:xfrm>
            <a:off x="387899" y="6356348"/>
            <a:ext cx="633248" cy="365125"/>
          </a:xfrm>
          <a:prstGeom prst="rect">
            <a:avLst/>
          </a:prstGeom>
        </p:spPr>
        <p:txBody>
          <a:bodyPr anchor="t"/>
          <a:lstStyle>
            <a:lvl1pPr algn="l">
              <a:defRPr/>
            </a:lvl1pPr>
          </a:lstStyle>
          <a:p>
            <a:fld id="{65C52DD0-7CD6-E844-9524-97C054975D85}" type="slidenum">
              <a:rPr lang="nl-NL" smtClean="0"/>
              <a:pPr/>
              <a:t>‹#›</a:t>
            </a:fld>
            <a:endParaRPr lang="nl-NL" dirty="0"/>
          </a:p>
        </p:txBody>
      </p:sp>
      <p:pic>
        <p:nvPicPr>
          <p:cNvPr id="7" name="Afbeelding 6">
            <a:extLst>
              <a:ext uri="{FF2B5EF4-FFF2-40B4-BE49-F238E27FC236}">
                <a16:creationId xmlns:a16="http://schemas.microsoft.com/office/drawing/2014/main" id="{D88D6AC9-44A1-B440-8D6F-15031C8607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sp>
        <p:nvSpPr>
          <p:cNvPr id="9" name="Content Placeholder 2">
            <a:extLst>
              <a:ext uri="{FF2B5EF4-FFF2-40B4-BE49-F238E27FC236}">
                <a16:creationId xmlns:a16="http://schemas.microsoft.com/office/drawing/2014/main" id="{338355EA-38A2-F844-8DC9-22E83D195119}"/>
              </a:ext>
            </a:extLst>
          </p:cNvPr>
          <p:cNvSpPr>
            <a:spLocks noGrp="1"/>
          </p:cNvSpPr>
          <p:nvPr>
            <p:ph idx="13"/>
          </p:nvPr>
        </p:nvSpPr>
        <p:spPr>
          <a:xfrm>
            <a:off x="6996031" y="1825625"/>
            <a:ext cx="4292080" cy="4112720"/>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0" name="Afbeelding 9">
            <a:extLst>
              <a:ext uri="{FF2B5EF4-FFF2-40B4-BE49-F238E27FC236}">
                <a16:creationId xmlns:a16="http://schemas.microsoft.com/office/drawing/2014/main" id="{C910D391-8B5C-AF44-80DE-4AF939DD20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11" name="Afbeelding 10">
            <a:extLst>
              <a:ext uri="{FF2B5EF4-FFF2-40B4-BE49-F238E27FC236}">
                <a16:creationId xmlns:a16="http://schemas.microsoft.com/office/drawing/2014/main" id="{7466B89C-367C-2945-B4EA-CE08B4E08C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6991" y="558389"/>
            <a:ext cx="924252" cy="1353029"/>
          </a:xfrm>
          <a:prstGeom prst="rect">
            <a:avLst/>
          </a:prstGeom>
        </p:spPr>
      </p:pic>
    </p:spTree>
    <p:extLst>
      <p:ext uri="{BB962C8B-B14F-4D97-AF65-F5344CB8AC3E}">
        <p14:creationId xmlns:p14="http://schemas.microsoft.com/office/powerpoint/2010/main" val="227246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ee kolommen twee kopp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2499" y="639001"/>
            <a:ext cx="7554141" cy="832453"/>
          </a:xfrm>
          <a:prstGeom prst="rect">
            <a:avLst/>
          </a:prstGeom>
        </p:spPr>
        <p:txBody>
          <a:bodyPr>
            <a:noAutofit/>
          </a:bodyPr>
          <a:lstStyle>
            <a:lvl1pPr>
              <a:lnSpc>
                <a:spcPct val="100000"/>
              </a:lnSpc>
              <a:defRPr sz="2700"/>
            </a:lvl1pPr>
          </a:lstStyle>
          <a:p>
            <a:r>
              <a:rPr lang="nl-NL" dirty="0"/>
              <a:t>De titel van de slide</a:t>
            </a:r>
            <a:br>
              <a:rPr lang="nl-NL" dirty="0"/>
            </a:br>
            <a:r>
              <a:rPr lang="nl-NL" dirty="0"/>
              <a:t>over twee regels</a:t>
            </a:r>
            <a:endParaRPr lang="en-US" dirty="0"/>
          </a:p>
        </p:txBody>
      </p:sp>
      <p:sp>
        <p:nvSpPr>
          <p:cNvPr id="3" name="Content Placeholder 2"/>
          <p:cNvSpPr>
            <a:spLocks noGrp="1"/>
          </p:cNvSpPr>
          <p:nvPr>
            <p:ph idx="1"/>
          </p:nvPr>
        </p:nvSpPr>
        <p:spPr>
          <a:xfrm>
            <a:off x="2392500" y="2621280"/>
            <a:ext cx="4292080" cy="3317064"/>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Date Placeholder 3"/>
          <p:cNvSpPr>
            <a:spLocks noGrp="1"/>
          </p:cNvSpPr>
          <p:nvPr>
            <p:ph type="dt" sz="half" idx="10"/>
          </p:nvPr>
        </p:nvSpPr>
        <p:spPr>
          <a:xfrm>
            <a:off x="1323511" y="6356350"/>
            <a:ext cx="1163580" cy="365125"/>
          </a:xfrm>
          <a:prstGeom prst="rect">
            <a:avLst/>
          </a:prstGeom>
        </p:spPr>
        <p:txBody>
          <a:bodyPr/>
          <a:lstStyle>
            <a:lvl1pPr algn="r">
              <a:defRPr/>
            </a:lvl1pPr>
          </a:lstStyle>
          <a:p>
            <a:fld id="{26028448-FF18-5647-9074-4B37AFC45436}" type="datetime4">
              <a:rPr lang="nl-NL" smtClean="0"/>
              <a:pPr/>
              <a:t>22 september 2022</a:t>
            </a:fld>
            <a:endParaRPr lang="nl-NL" dirty="0"/>
          </a:p>
        </p:txBody>
      </p:sp>
      <p:sp>
        <p:nvSpPr>
          <p:cNvPr id="5" name="Footer Placeholder 4"/>
          <p:cNvSpPr>
            <a:spLocks noGrp="1"/>
          </p:cNvSpPr>
          <p:nvPr>
            <p:ph type="ftr" sz="quarter" idx="11"/>
          </p:nvPr>
        </p:nvSpPr>
        <p:spPr>
          <a:xfrm>
            <a:off x="2399450" y="6356350"/>
            <a:ext cx="7543636" cy="365125"/>
          </a:xfrm>
          <a:prstGeom prst="rect">
            <a:avLst/>
          </a:prstGeom>
        </p:spPr>
        <p:txBody>
          <a:bodyPr/>
          <a:lstStyle/>
          <a:p>
            <a:r>
              <a:rPr lang="nl-NL"/>
              <a:t>De titel van de presentatie</a:t>
            </a:r>
            <a:endParaRPr lang="nl-NL" dirty="0"/>
          </a:p>
        </p:txBody>
      </p:sp>
      <p:sp>
        <p:nvSpPr>
          <p:cNvPr id="6" name="Slide Number Placeholder 5"/>
          <p:cNvSpPr>
            <a:spLocks noGrp="1"/>
          </p:cNvSpPr>
          <p:nvPr>
            <p:ph type="sldNum" sz="quarter" idx="12"/>
          </p:nvPr>
        </p:nvSpPr>
        <p:spPr>
          <a:xfrm>
            <a:off x="387899" y="6356348"/>
            <a:ext cx="633248" cy="365125"/>
          </a:xfrm>
          <a:prstGeom prst="rect">
            <a:avLst/>
          </a:prstGeom>
        </p:spPr>
        <p:txBody>
          <a:bodyPr anchor="t"/>
          <a:lstStyle>
            <a:lvl1pPr algn="l">
              <a:defRPr/>
            </a:lvl1pPr>
          </a:lstStyle>
          <a:p>
            <a:fld id="{65C52DD0-7CD6-E844-9524-97C054975D85}" type="slidenum">
              <a:rPr lang="nl-NL" smtClean="0"/>
              <a:pPr/>
              <a:t>‹#›</a:t>
            </a:fld>
            <a:endParaRPr lang="nl-NL" dirty="0"/>
          </a:p>
        </p:txBody>
      </p:sp>
      <p:pic>
        <p:nvPicPr>
          <p:cNvPr id="7" name="Afbeelding 6">
            <a:extLst>
              <a:ext uri="{FF2B5EF4-FFF2-40B4-BE49-F238E27FC236}">
                <a16:creationId xmlns:a16="http://schemas.microsoft.com/office/drawing/2014/main" id="{D88D6AC9-44A1-B440-8D6F-15031C8607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pic>
        <p:nvPicPr>
          <p:cNvPr id="10" name="Afbeelding 9">
            <a:extLst>
              <a:ext uri="{FF2B5EF4-FFF2-40B4-BE49-F238E27FC236}">
                <a16:creationId xmlns:a16="http://schemas.microsoft.com/office/drawing/2014/main" id="{C910D391-8B5C-AF44-80DE-4AF939DD206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991" y="558389"/>
            <a:ext cx="924252" cy="1353029"/>
          </a:xfrm>
          <a:prstGeom prst="rect">
            <a:avLst/>
          </a:prstGeom>
        </p:spPr>
      </p:pic>
      <p:sp>
        <p:nvSpPr>
          <p:cNvPr id="12" name="Content Placeholder 2">
            <a:extLst>
              <a:ext uri="{FF2B5EF4-FFF2-40B4-BE49-F238E27FC236}">
                <a16:creationId xmlns:a16="http://schemas.microsoft.com/office/drawing/2014/main" id="{2524A9EC-67D6-E248-9C29-9EED70978634}"/>
              </a:ext>
            </a:extLst>
          </p:cNvPr>
          <p:cNvSpPr>
            <a:spLocks noGrp="1"/>
          </p:cNvSpPr>
          <p:nvPr>
            <p:ph idx="13"/>
          </p:nvPr>
        </p:nvSpPr>
        <p:spPr>
          <a:xfrm>
            <a:off x="6909664" y="2621280"/>
            <a:ext cx="4292080" cy="3317064"/>
          </a:xfrm>
        </p:spPr>
        <p:txBody>
          <a:bodyPr>
            <a:normAutofit/>
          </a:bodyPr>
          <a:lstStyle>
            <a:lvl1pPr>
              <a:defRPr sz="1800"/>
            </a:lvl1pPr>
            <a:lvl2pPr>
              <a:defRPr sz="1800"/>
            </a:lvl2pPr>
            <a:lvl3pPr>
              <a:defRPr sz="1800"/>
            </a:lvl3pPr>
            <a:lvl4pPr>
              <a:defRPr sz="1800"/>
            </a:lvl4pPr>
            <a:lvl5pPr>
              <a:defRPr sz="180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Content Placeholder 2">
            <a:extLst>
              <a:ext uri="{FF2B5EF4-FFF2-40B4-BE49-F238E27FC236}">
                <a16:creationId xmlns:a16="http://schemas.microsoft.com/office/drawing/2014/main" id="{620CE5AE-A179-9C47-B39C-B8CDF91705B7}"/>
              </a:ext>
            </a:extLst>
          </p:cNvPr>
          <p:cNvSpPr>
            <a:spLocks noGrp="1"/>
          </p:cNvSpPr>
          <p:nvPr>
            <p:ph idx="14"/>
          </p:nvPr>
        </p:nvSpPr>
        <p:spPr>
          <a:xfrm>
            <a:off x="6909664" y="1808480"/>
            <a:ext cx="4292080" cy="729774"/>
          </a:xfrm>
        </p:spPr>
        <p:txBody>
          <a:bodyPr>
            <a:normAutofit/>
          </a:bodyPr>
          <a:lstStyle>
            <a:lvl1pPr>
              <a:lnSpc>
                <a:spcPct val="100000"/>
              </a:lnSpc>
              <a:defRPr sz="2000" b="1" i="0">
                <a:latin typeface="Poppins SemiBold" pitchFamily="2" charset="77"/>
                <a:cs typeface="Poppins SemiBold" pitchFamily="2" charset="77"/>
              </a:defRPr>
            </a:lvl1pPr>
            <a:lvl2pPr>
              <a:defRPr sz="1800"/>
            </a:lvl2pPr>
            <a:lvl3pPr>
              <a:defRPr sz="1800"/>
            </a:lvl3pPr>
            <a:lvl4pPr>
              <a:defRPr sz="1800"/>
            </a:lvl4pPr>
            <a:lvl5pPr>
              <a:defRPr sz="1800"/>
            </a:lvl5pPr>
            <a:lvl6pPr>
              <a:defRPr/>
            </a:lvl6pPr>
          </a:lstStyle>
          <a:p>
            <a:pPr lvl="0"/>
            <a:r>
              <a:rPr lang="en-US"/>
              <a:t>Click to edit Master text styles</a:t>
            </a:r>
          </a:p>
        </p:txBody>
      </p:sp>
      <p:sp>
        <p:nvSpPr>
          <p:cNvPr id="14" name="Content Placeholder 2">
            <a:extLst>
              <a:ext uri="{FF2B5EF4-FFF2-40B4-BE49-F238E27FC236}">
                <a16:creationId xmlns:a16="http://schemas.microsoft.com/office/drawing/2014/main" id="{1B62680E-83CD-304F-B6FD-05B29C257DE5}"/>
              </a:ext>
            </a:extLst>
          </p:cNvPr>
          <p:cNvSpPr>
            <a:spLocks noGrp="1"/>
          </p:cNvSpPr>
          <p:nvPr>
            <p:ph idx="15"/>
          </p:nvPr>
        </p:nvSpPr>
        <p:spPr>
          <a:xfrm>
            <a:off x="2402660" y="1808480"/>
            <a:ext cx="4292080" cy="729774"/>
          </a:xfrm>
        </p:spPr>
        <p:txBody>
          <a:bodyPr>
            <a:normAutofit/>
          </a:bodyPr>
          <a:lstStyle>
            <a:lvl1pPr>
              <a:lnSpc>
                <a:spcPct val="100000"/>
              </a:lnSpc>
              <a:defRPr sz="2000" b="1" i="0">
                <a:latin typeface="Poppins SemiBold" pitchFamily="2" charset="77"/>
                <a:cs typeface="Poppins SemiBold" pitchFamily="2" charset="77"/>
              </a:defRPr>
            </a:lvl1pPr>
            <a:lvl2pPr>
              <a:defRPr sz="1800"/>
            </a:lvl2pPr>
            <a:lvl3pPr>
              <a:defRPr sz="1800"/>
            </a:lvl3pPr>
            <a:lvl4pPr>
              <a:defRPr sz="1800"/>
            </a:lvl4pPr>
            <a:lvl5pPr>
              <a:defRPr sz="1800"/>
            </a:lvl5pPr>
            <a:lvl6pPr>
              <a:defRPr/>
            </a:lvl6pPr>
          </a:lstStyle>
          <a:p>
            <a:pPr lvl="0"/>
            <a:r>
              <a:rPr lang="en-US"/>
              <a:t>Click to edit Master text styles</a:t>
            </a:r>
          </a:p>
        </p:txBody>
      </p:sp>
      <p:pic>
        <p:nvPicPr>
          <p:cNvPr id="15" name="Afbeelding 14">
            <a:extLst>
              <a:ext uri="{FF2B5EF4-FFF2-40B4-BE49-F238E27FC236}">
                <a16:creationId xmlns:a16="http://schemas.microsoft.com/office/drawing/2014/main" id="{2798E013-2747-B742-8CA7-EF4BF47D6E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6991" y="558389"/>
            <a:ext cx="924252" cy="1353029"/>
          </a:xfrm>
          <a:prstGeom prst="rect">
            <a:avLst/>
          </a:prstGeom>
        </p:spPr>
      </p:pic>
    </p:spTree>
    <p:extLst>
      <p:ext uri="{BB962C8B-B14F-4D97-AF65-F5344CB8AC3E}">
        <p14:creationId xmlns:p14="http://schemas.microsoft.com/office/powerpoint/2010/main" val="2790817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e dia 1">
    <p:bg>
      <p:bgPr>
        <a:solidFill>
          <a:srgbClr val="6633C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Afbeelding 9">
            <a:extLst>
              <a:ext uri="{FF2B5EF4-FFF2-40B4-BE49-F238E27FC236}">
                <a16:creationId xmlns:a16="http://schemas.microsoft.com/office/drawing/2014/main" id="{99ED836C-206D-3B4E-AEFA-390381FEF73E}"/>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416374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e dia 2">
    <p:bg>
      <p:bgPr>
        <a:solidFill>
          <a:srgbClr val="F860C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Afbeelding 9">
            <a:extLst>
              <a:ext uri="{FF2B5EF4-FFF2-40B4-BE49-F238E27FC236}">
                <a16:creationId xmlns:a16="http://schemas.microsoft.com/office/drawing/2014/main" id="{99ED836C-206D-3B4E-AEFA-390381FEF73E}"/>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26026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e dia 3">
    <p:bg>
      <p:bgPr>
        <a:solidFill>
          <a:srgbClr val="FD4D3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Afbeelding 8">
            <a:extLst>
              <a:ext uri="{FF2B5EF4-FFF2-40B4-BE49-F238E27FC236}">
                <a16:creationId xmlns:a16="http://schemas.microsoft.com/office/drawing/2014/main" id="{DB29767A-2E75-E747-AD36-A530DD75BDEA}"/>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64007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e dia 4">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Afbeelding 8">
            <a:extLst>
              <a:ext uri="{FF2B5EF4-FFF2-40B4-BE49-F238E27FC236}">
                <a16:creationId xmlns:a16="http://schemas.microsoft.com/office/drawing/2014/main" id="{DB29767A-2E75-E747-AD36-A530DD75BDEA}"/>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329462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e dia 5">
    <p:bg>
      <p:bgPr>
        <a:solidFill>
          <a:srgbClr val="0066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459239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e dia 7">
    <p:bg>
      <p:bgPr>
        <a:solidFill>
          <a:srgbClr val="0016E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66725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Foto 2">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persoon, binnen, neerleggen&#10;&#10;Automatisch gegenereerde beschrijving">
            <a:extLst>
              <a:ext uri="{FF2B5EF4-FFF2-40B4-BE49-F238E27FC236}">
                <a16:creationId xmlns:a16="http://schemas.microsoft.com/office/drawing/2014/main" id="{236F7599-60A7-3849-9818-8ED1CCF40684}"/>
              </a:ext>
            </a:extLst>
          </p:cNvPr>
          <p:cNvPicPr>
            <a:picLocks noChangeAspect="1"/>
          </p:cNvPicPr>
          <p:nvPr userDrawn="1"/>
        </p:nvPicPr>
        <p:blipFill>
          <a:blip r:embed="rId2"/>
          <a:stretch>
            <a:fillRect/>
          </a:stretch>
        </p:blipFill>
        <p:spPr>
          <a:xfrm>
            <a:off x="6297153" y="-39931"/>
            <a:ext cx="10484067" cy="6989378"/>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3042571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e dia 8">
    <p:bg>
      <p:bgPr>
        <a:solidFill>
          <a:srgbClr val="0099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652045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e dia 9">
    <p:bg>
      <p:bgPr>
        <a:solidFill>
          <a:srgbClr val="60391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38069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e dia 10">
    <p:bg>
      <p:bgPr>
        <a:solidFill>
          <a:srgbClr val="99663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2"/>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674711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ssendia Foto 1">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074532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ussendia Foto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426883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ussendia Foto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408507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ssendia Foto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210343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ssendia Foto 5">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752613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ussendia Foto 6">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105094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ussendia Foto 7">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49559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Foto 4">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persoon, bed, binnen, baby&#10;&#10;Automatisch gegenereerde beschrijving">
            <a:extLst>
              <a:ext uri="{FF2B5EF4-FFF2-40B4-BE49-F238E27FC236}">
                <a16:creationId xmlns:a16="http://schemas.microsoft.com/office/drawing/2014/main" id="{60918890-5A41-444E-9C86-75E3E270034D}"/>
              </a:ext>
            </a:extLst>
          </p:cNvPr>
          <p:cNvPicPr>
            <a:picLocks noChangeAspect="1"/>
          </p:cNvPicPr>
          <p:nvPr userDrawn="1"/>
        </p:nvPicPr>
        <p:blipFill>
          <a:blip r:embed="rId2"/>
          <a:stretch>
            <a:fillRect/>
          </a:stretch>
        </p:blipFill>
        <p:spPr>
          <a:xfrm>
            <a:off x="3021918" y="-41405"/>
            <a:ext cx="10034906" cy="6940810"/>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776408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ssendia Foto 8">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64704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ussendia Foto 9">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559146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ssendia Foto 10">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nl-NL" dirty="0"/>
              <a:t>Klik om </a:t>
            </a:r>
            <a:r>
              <a:rPr lang="nl-NL" dirty="0" err="1"/>
              <a:t>stisdfghjkjl</a:t>
            </a:r>
            <a:r>
              <a:rPr lang="nl-NL" dirty="0"/>
              <a:t> te bewerken</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062622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ussendia Foto 11">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72203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ussendia Foto 1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405735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ssendia Foto 1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874078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ssendia Foto 1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797960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ssendia Foto 1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1124831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ussendia Foto 1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4239772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ussendia Foto 17">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31515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Foto 5">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tekst, persoon, binnen&#10;&#10;Automatisch gegenereerde beschrijving">
            <a:extLst>
              <a:ext uri="{FF2B5EF4-FFF2-40B4-BE49-F238E27FC236}">
                <a16:creationId xmlns:a16="http://schemas.microsoft.com/office/drawing/2014/main" id="{1F5AADAE-BDAA-1348-8B45-D31831B1F0F9}"/>
              </a:ext>
            </a:extLst>
          </p:cNvPr>
          <p:cNvPicPr>
            <a:picLocks noChangeAspect="1"/>
          </p:cNvPicPr>
          <p:nvPr userDrawn="1"/>
        </p:nvPicPr>
        <p:blipFill>
          <a:blip r:embed="rId2"/>
          <a:stretch>
            <a:fillRect/>
          </a:stretch>
        </p:blipFill>
        <p:spPr>
          <a:xfrm>
            <a:off x="5037664" y="-1"/>
            <a:ext cx="10146081" cy="6857999"/>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026385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ussendia Foto 18">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54994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ussendia Foto 19">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978308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ussendia Foto 20">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083925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ssendia Foto 2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050270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ssendia Foto 2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2526189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ussendia Foto 2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1583" y="2154621"/>
            <a:ext cx="8899192" cy="3623554"/>
          </a:xfrm>
          <a:prstGeom prst="rect">
            <a:avLst/>
          </a:prstGeom>
        </p:spPr>
        <p:txBody>
          <a:bodyPr anchor="b">
            <a:normAutofit/>
          </a:bodyPr>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Afbeelding 7">
            <a:extLst>
              <a:ext uri="{FF2B5EF4-FFF2-40B4-BE49-F238E27FC236}">
                <a16:creationId xmlns:a16="http://schemas.microsoft.com/office/drawing/2014/main" id="{BECC2480-2EAB-2C47-915C-395AD0159ED4}"/>
              </a:ext>
            </a:extLst>
          </p:cNvPr>
          <p:cNvPicPr>
            <a:picLocks noChangeAspect="1"/>
          </p:cNvPicPr>
          <p:nvPr userDrawn="1"/>
        </p:nvPicPr>
        <p:blipFill>
          <a:blip r:embed="rId3"/>
          <a:stretch>
            <a:fillRect/>
          </a:stretch>
        </p:blipFill>
        <p:spPr>
          <a:xfrm>
            <a:off x="334693" y="560788"/>
            <a:ext cx="923970" cy="1362141"/>
          </a:xfrm>
          <a:prstGeom prst="rect">
            <a:avLst/>
          </a:prstGeom>
        </p:spPr>
      </p:pic>
    </p:spTree>
    <p:extLst>
      <p:ext uri="{BB962C8B-B14F-4D97-AF65-F5344CB8AC3E}">
        <p14:creationId xmlns:p14="http://schemas.microsoft.com/office/powerpoint/2010/main" val="326064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Foto 6">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persoon, hand, sluiten&#10;&#10;Automatisch gegenereerde beschrijving">
            <a:extLst>
              <a:ext uri="{FF2B5EF4-FFF2-40B4-BE49-F238E27FC236}">
                <a16:creationId xmlns:a16="http://schemas.microsoft.com/office/drawing/2014/main" id="{1FC902D7-77C8-2649-92B3-001768260CD8}"/>
              </a:ext>
            </a:extLst>
          </p:cNvPr>
          <p:cNvPicPr>
            <a:picLocks noChangeAspect="1"/>
          </p:cNvPicPr>
          <p:nvPr userDrawn="1"/>
        </p:nvPicPr>
        <p:blipFill>
          <a:blip r:embed="rId2"/>
          <a:stretch>
            <a:fillRect/>
          </a:stretch>
        </p:blipFill>
        <p:spPr>
          <a:xfrm>
            <a:off x="4585948" y="-1"/>
            <a:ext cx="10427918" cy="6951945"/>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44184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Foto 7">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binnen&#10;&#10;Automatisch gegenereerde beschrijving">
            <a:extLst>
              <a:ext uri="{FF2B5EF4-FFF2-40B4-BE49-F238E27FC236}">
                <a16:creationId xmlns:a16="http://schemas.microsoft.com/office/drawing/2014/main" id="{7FCA1A28-9999-F443-A4BB-EED3EF69E3B2}"/>
              </a:ext>
            </a:extLst>
          </p:cNvPr>
          <p:cNvPicPr>
            <a:picLocks noChangeAspect="1"/>
          </p:cNvPicPr>
          <p:nvPr userDrawn="1"/>
        </p:nvPicPr>
        <p:blipFill>
          <a:blip r:embed="rId2"/>
          <a:stretch>
            <a:fillRect/>
          </a:stretch>
        </p:blipFill>
        <p:spPr>
          <a:xfrm>
            <a:off x="6017974" y="-133308"/>
            <a:ext cx="10525599" cy="7017066"/>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001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41437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Foto 8">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10;&#10;Automatisch gegenereerde beschrijving">
            <a:extLst>
              <a:ext uri="{FF2B5EF4-FFF2-40B4-BE49-F238E27FC236}">
                <a16:creationId xmlns:a16="http://schemas.microsoft.com/office/drawing/2014/main" id="{FBC1A43B-9345-0F49-BF2A-F69EC3842A0B}"/>
              </a:ext>
            </a:extLst>
          </p:cNvPr>
          <p:cNvPicPr>
            <a:picLocks noChangeAspect="1"/>
          </p:cNvPicPr>
          <p:nvPr userDrawn="1"/>
        </p:nvPicPr>
        <p:blipFill>
          <a:blip r:embed="rId2"/>
          <a:stretch>
            <a:fillRect/>
          </a:stretch>
        </p:blipFill>
        <p:spPr>
          <a:xfrm>
            <a:off x="4473877" y="-82955"/>
            <a:ext cx="10450070" cy="6966713"/>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175852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Foto 9">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persoon, zitten, binnen, baby&#10;&#10;Automatisch gegenereerde beschrijving">
            <a:extLst>
              <a:ext uri="{FF2B5EF4-FFF2-40B4-BE49-F238E27FC236}">
                <a16:creationId xmlns:a16="http://schemas.microsoft.com/office/drawing/2014/main" id="{8878E7B2-AE1F-F04B-882B-EA8132D5122D}"/>
              </a:ext>
            </a:extLst>
          </p:cNvPr>
          <p:cNvPicPr>
            <a:picLocks noChangeAspect="1"/>
          </p:cNvPicPr>
          <p:nvPr userDrawn="1"/>
        </p:nvPicPr>
        <p:blipFill>
          <a:blip r:embed="rId2"/>
          <a:stretch>
            <a:fillRect/>
          </a:stretch>
        </p:blipFill>
        <p:spPr>
          <a:xfrm>
            <a:off x="7578247" y="0"/>
            <a:ext cx="4638805" cy="6958208"/>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603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00995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Foto 10">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innen, tafel&#10;&#10;Automatisch gegenereerde beschrijving">
            <a:extLst>
              <a:ext uri="{FF2B5EF4-FFF2-40B4-BE49-F238E27FC236}">
                <a16:creationId xmlns:a16="http://schemas.microsoft.com/office/drawing/2014/main" id="{C000F425-EB60-774C-B1CE-C8AC41A08580}"/>
              </a:ext>
            </a:extLst>
          </p:cNvPr>
          <p:cNvPicPr>
            <a:picLocks noChangeAspect="1"/>
          </p:cNvPicPr>
          <p:nvPr userDrawn="1"/>
        </p:nvPicPr>
        <p:blipFill>
          <a:blip r:embed="rId2"/>
          <a:stretch>
            <a:fillRect/>
          </a:stretch>
        </p:blipFill>
        <p:spPr>
          <a:xfrm>
            <a:off x="4111779" y="0"/>
            <a:ext cx="10327725" cy="6885150"/>
          </a:xfrm>
          <a:prstGeom prst="rect">
            <a:avLst/>
          </a:prstGeom>
        </p:spPr>
      </p:pic>
      <p:sp>
        <p:nvSpPr>
          <p:cNvPr id="8" name="Rechthoek 7">
            <a:extLst>
              <a:ext uri="{FF2B5EF4-FFF2-40B4-BE49-F238E27FC236}">
                <a16:creationId xmlns:a16="http://schemas.microsoft.com/office/drawing/2014/main" id="{A03291BE-705A-264D-ACE4-0C4C7B08743D}"/>
              </a:ext>
            </a:extLst>
          </p:cNvPr>
          <p:cNvSpPr/>
          <p:nvPr userDrawn="1"/>
        </p:nvSpPr>
        <p:spPr>
          <a:xfrm>
            <a:off x="0" y="0"/>
            <a:ext cx="7718612" cy="68580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381583" y="2154621"/>
            <a:ext cx="5068088" cy="3623554"/>
          </a:xfrm>
          <a:prstGeom prst="rect">
            <a:avLst/>
          </a:prstGeom>
        </p:spPr>
        <p:txBody>
          <a:bodyPr anchor="b">
            <a:normAutofit/>
          </a:bodyPr>
          <a:lstStyle>
            <a:lvl1pPr algn="l">
              <a:defRPr sz="4500">
                <a:solidFill>
                  <a:schemeClr val="bg1"/>
                </a:solidFill>
              </a:defRPr>
            </a:lvl1pPr>
          </a:lstStyle>
          <a:p>
            <a:r>
              <a:rPr lang="nl-NL" dirty="0"/>
              <a:t>De niet zo heel lange titel van deze mooie presentatie door</a:t>
            </a:r>
            <a:endParaRPr lang="en-US" dirty="0"/>
          </a:p>
        </p:txBody>
      </p:sp>
      <p:sp>
        <p:nvSpPr>
          <p:cNvPr id="3" name="Subtitle 2"/>
          <p:cNvSpPr>
            <a:spLocks noGrp="1"/>
          </p:cNvSpPr>
          <p:nvPr>
            <p:ph type="subTitle" idx="1" hasCustomPrompt="1"/>
          </p:nvPr>
        </p:nvSpPr>
        <p:spPr>
          <a:xfrm>
            <a:off x="2392093" y="5778175"/>
            <a:ext cx="8899192" cy="505590"/>
          </a:xfrm>
        </p:spPr>
        <p:txBody>
          <a:bodyPr anchor="b">
            <a:normAutofit/>
          </a:bodyPr>
          <a:lstStyle>
            <a:lvl1pPr marL="0" indent="0" algn="l">
              <a:buNone/>
              <a:defRPr sz="18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Laura Couvreur en Florine </a:t>
            </a:r>
            <a:r>
              <a:rPr lang="nl-NL" dirty="0" err="1"/>
              <a:t>Lengkeek</a:t>
            </a:r>
            <a:endParaRPr lang="en-US" dirty="0"/>
          </a:p>
        </p:txBody>
      </p:sp>
      <p:pic>
        <p:nvPicPr>
          <p:cNvPr id="7" name="Afbeelding 6">
            <a:extLst>
              <a:ext uri="{FF2B5EF4-FFF2-40B4-BE49-F238E27FC236}">
                <a16:creationId xmlns:a16="http://schemas.microsoft.com/office/drawing/2014/main" id="{A45490EA-5B12-5946-9A2A-4E35B1B21A78}"/>
              </a:ext>
            </a:extLst>
          </p:cNvPr>
          <p:cNvPicPr>
            <a:picLocks noChangeAspect="1"/>
          </p:cNvPicPr>
          <p:nvPr userDrawn="1"/>
        </p:nvPicPr>
        <p:blipFill>
          <a:blip r:embed="rId3"/>
          <a:stretch>
            <a:fillRect/>
          </a:stretch>
        </p:blipFill>
        <p:spPr>
          <a:xfrm>
            <a:off x="340275" y="567885"/>
            <a:ext cx="4000499" cy="1358840"/>
          </a:xfrm>
          <a:prstGeom prst="rect">
            <a:avLst/>
          </a:prstGeom>
        </p:spPr>
      </p:pic>
    </p:spTree>
    <p:extLst>
      <p:ext uri="{BB962C8B-B14F-4D97-AF65-F5344CB8AC3E}">
        <p14:creationId xmlns:p14="http://schemas.microsoft.com/office/powerpoint/2010/main" val="226416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03009" y="1808162"/>
            <a:ext cx="7554146" cy="4141787"/>
          </a:xfrm>
          <a:prstGeom prst="rect">
            <a:avLst/>
          </a:prstGeom>
        </p:spPr>
        <p:txBody>
          <a:bodyPr vert="horz" lIns="91440" tIns="45720" rIns="91440" bIns="45720" rtlCol="0">
            <a:normAutofit/>
          </a:body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endParaRPr lang="en-US" dirty="0"/>
          </a:p>
        </p:txBody>
      </p:sp>
      <p:sp>
        <p:nvSpPr>
          <p:cNvPr id="6" name="Slide Number Placeholder 5"/>
          <p:cNvSpPr>
            <a:spLocks noGrp="1"/>
          </p:cNvSpPr>
          <p:nvPr>
            <p:ph type="sldNum" sz="quarter" idx="4"/>
          </p:nvPr>
        </p:nvSpPr>
        <p:spPr>
          <a:xfrm>
            <a:off x="384832" y="6356350"/>
            <a:ext cx="769883" cy="365125"/>
          </a:xfrm>
          <a:prstGeom prst="rect">
            <a:avLst/>
          </a:prstGeom>
        </p:spPr>
        <p:txBody>
          <a:bodyPr vert="horz" lIns="91440" tIns="45720" rIns="91440" bIns="45720" rtlCol="0" anchor="t"/>
          <a:lstStyle>
            <a:lvl1pPr algn="l">
              <a:defRPr sz="800" b="0" i="0">
                <a:solidFill>
                  <a:schemeClr val="tx1"/>
                </a:solidFill>
                <a:latin typeface="Poppins" pitchFamily="2" charset="77"/>
                <a:cs typeface="Poppins" pitchFamily="2" charset="77"/>
              </a:defRPr>
            </a:lvl1pPr>
          </a:lstStyle>
          <a:p>
            <a:fld id="{65C52DD0-7CD6-E844-9524-97C054975D85}" type="slidenum">
              <a:rPr lang="nl-NL" smtClean="0"/>
              <a:pPr/>
              <a:t>‹#›</a:t>
            </a:fld>
            <a:endParaRPr lang="nl-NL" dirty="0"/>
          </a:p>
        </p:txBody>
      </p:sp>
      <p:sp>
        <p:nvSpPr>
          <p:cNvPr id="10" name="Date Placeholder 3">
            <a:extLst>
              <a:ext uri="{FF2B5EF4-FFF2-40B4-BE49-F238E27FC236}">
                <a16:creationId xmlns:a16="http://schemas.microsoft.com/office/drawing/2014/main" id="{EFC8FE22-C319-F04E-9E1F-13C12C5024C5}"/>
              </a:ext>
            </a:extLst>
          </p:cNvPr>
          <p:cNvSpPr>
            <a:spLocks noGrp="1"/>
          </p:cNvSpPr>
          <p:nvPr>
            <p:ph type="dt" sz="half" idx="2"/>
          </p:nvPr>
        </p:nvSpPr>
        <p:spPr>
          <a:xfrm>
            <a:off x="1327562" y="6356350"/>
            <a:ext cx="1159529" cy="365125"/>
          </a:xfrm>
          <a:prstGeom prst="rect">
            <a:avLst/>
          </a:prstGeom>
        </p:spPr>
        <p:txBody>
          <a:bodyPr/>
          <a:lstStyle>
            <a:lvl1pPr algn="r">
              <a:defRPr sz="800" b="0" i="0">
                <a:latin typeface="Poppins" pitchFamily="2" charset="77"/>
                <a:cs typeface="Poppins" pitchFamily="2" charset="77"/>
              </a:defRPr>
            </a:lvl1pPr>
          </a:lstStyle>
          <a:p>
            <a:fld id="{ACA01B4C-A509-654B-B8E6-4E153A38D93A}" type="datetime4">
              <a:rPr lang="nl-NL" smtClean="0"/>
              <a:pPr/>
              <a:t>22 september 2022</a:t>
            </a:fld>
            <a:endParaRPr lang="nl-NL" dirty="0"/>
          </a:p>
        </p:txBody>
      </p:sp>
      <p:sp>
        <p:nvSpPr>
          <p:cNvPr id="11" name="Footer Placeholder 4">
            <a:extLst>
              <a:ext uri="{FF2B5EF4-FFF2-40B4-BE49-F238E27FC236}">
                <a16:creationId xmlns:a16="http://schemas.microsoft.com/office/drawing/2014/main" id="{61970A61-85E3-A34E-B2BC-528B5BC1A956}"/>
              </a:ext>
            </a:extLst>
          </p:cNvPr>
          <p:cNvSpPr>
            <a:spLocks noGrp="1"/>
          </p:cNvSpPr>
          <p:nvPr>
            <p:ph type="ftr" sz="quarter" idx="3"/>
          </p:nvPr>
        </p:nvSpPr>
        <p:spPr>
          <a:xfrm>
            <a:off x="2403009" y="6356350"/>
            <a:ext cx="7543637" cy="365125"/>
          </a:xfrm>
          <a:prstGeom prst="rect">
            <a:avLst/>
          </a:prstGeom>
        </p:spPr>
        <p:txBody>
          <a:bodyPr/>
          <a:lstStyle>
            <a:lvl1pPr>
              <a:defRPr sz="800" b="0" i="0">
                <a:latin typeface="Poppins" pitchFamily="2" charset="77"/>
                <a:cs typeface="Poppins" pitchFamily="2" charset="77"/>
              </a:defRPr>
            </a:lvl1pPr>
          </a:lstStyle>
          <a:p>
            <a:r>
              <a:rPr lang="nl-NL"/>
              <a:t>De titel van de presentatie</a:t>
            </a:r>
            <a:endParaRPr lang="nl-NL" dirty="0"/>
          </a:p>
        </p:txBody>
      </p:sp>
      <p:sp>
        <p:nvSpPr>
          <p:cNvPr id="12" name="Tijdelijke aanduiding voor titel 11">
            <a:extLst>
              <a:ext uri="{FF2B5EF4-FFF2-40B4-BE49-F238E27FC236}">
                <a16:creationId xmlns:a16="http://schemas.microsoft.com/office/drawing/2014/main" id="{A7114B55-6309-3949-B8E3-8B9B4DF859F9}"/>
              </a:ext>
            </a:extLst>
          </p:cNvPr>
          <p:cNvSpPr>
            <a:spLocks noGrp="1"/>
          </p:cNvSpPr>
          <p:nvPr>
            <p:ph type="title"/>
          </p:nvPr>
        </p:nvSpPr>
        <p:spPr>
          <a:xfrm>
            <a:off x="2392499" y="630619"/>
            <a:ext cx="7554146" cy="929397"/>
          </a:xfrm>
          <a:prstGeom prst="rect">
            <a:avLst/>
          </a:prstGeom>
        </p:spPr>
        <p:txBody>
          <a:bodyPr vert="horz" lIns="91440" tIns="45720" rIns="91440" bIns="45720" rtlCol="0" anchor="t">
            <a:normAutofit/>
          </a:bodyPr>
          <a:lstStyle/>
          <a:p>
            <a:r>
              <a:rPr lang="nl-NL" dirty="0"/>
              <a:t>Een hele lange titel over twee regels of over drie, nog even doortypen…</a:t>
            </a:r>
          </a:p>
        </p:txBody>
      </p:sp>
    </p:spTree>
    <p:extLst>
      <p:ext uri="{BB962C8B-B14F-4D97-AF65-F5344CB8AC3E}">
        <p14:creationId xmlns:p14="http://schemas.microsoft.com/office/powerpoint/2010/main" val="412535086"/>
      </p:ext>
    </p:extLst>
  </p:cSld>
  <p:clrMap bg1="lt1" tx1="dk1" bg2="lt2" tx2="dk2" accent1="accent1" accent2="accent2" accent3="accent3" accent4="accent4" accent5="accent5" accent6="accent6" hlink="hlink" folHlink="folHlink"/>
  <p:sldLayoutIdLst>
    <p:sldLayoutId id="2147483720" r:id="rId1"/>
    <p:sldLayoutId id="2147483725" r:id="rId2"/>
    <p:sldLayoutId id="2147483727" r:id="rId3"/>
    <p:sldLayoutId id="2147483724" r:id="rId4"/>
    <p:sldLayoutId id="2147483717" r:id="rId5"/>
    <p:sldLayoutId id="2147483726" r:id="rId6"/>
    <p:sldLayoutId id="2147483722" r:id="rId7"/>
    <p:sldLayoutId id="2147483715" r:id="rId8"/>
    <p:sldLayoutId id="2147483728" r:id="rId9"/>
    <p:sldLayoutId id="2147483701" r:id="rId10"/>
    <p:sldLayoutId id="2147483703" r:id="rId11"/>
    <p:sldLayoutId id="2147483708" r:id="rId12"/>
    <p:sldLayoutId id="2147483709" r:id="rId13"/>
    <p:sldLayoutId id="2147483760" r:id="rId14"/>
    <p:sldLayoutId id="2147483729" r:id="rId15"/>
    <p:sldLayoutId id="2147483730" r:id="rId16"/>
    <p:sldLayoutId id="2147483761" r:id="rId17"/>
    <p:sldLayoutId id="2147483731" r:id="rId18"/>
    <p:sldLayoutId id="2147483732" r:id="rId19"/>
    <p:sldLayoutId id="2147483733" r:id="rId20"/>
    <p:sldLayoutId id="2147483734" r:id="rId21"/>
    <p:sldLayoutId id="2147483735" r:id="rId22"/>
    <p:sldLayoutId id="2147483754" r:id="rId23"/>
    <p:sldLayoutId id="2147483737" r:id="rId24"/>
    <p:sldLayoutId id="2147483741" r:id="rId25"/>
    <p:sldLayoutId id="2147483742" r:id="rId26"/>
    <p:sldLayoutId id="2147483738" r:id="rId27"/>
    <p:sldLayoutId id="2147483743" r:id="rId28"/>
    <p:sldLayoutId id="2147483744" r:id="rId29"/>
    <p:sldLayoutId id="2147483746" r:id="rId30"/>
    <p:sldLayoutId id="2147483745" r:id="rId31"/>
    <p:sldLayoutId id="2147483740" r:id="rId32"/>
    <p:sldLayoutId id="2147483747" r:id="rId33"/>
    <p:sldLayoutId id="2147483755" r:id="rId34"/>
    <p:sldLayoutId id="2147483756" r:id="rId35"/>
    <p:sldLayoutId id="2147483757" r:id="rId36"/>
    <p:sldLayoutId id="2147483748" r:id="rId37"/>
    <p:sldLayoutId id="2147483749" r:id="rId38"/>
    <p:sldLayoutId id="2147483739" r:id="rId39"/>
    <p:sldLayoutId id="2147483750" r:id="rId40"/>
    <p:sldLayoutId id="2147483752" r:id="rId41"/>
    <p:sldLayoutId id="2147483758" r:id="rId42"/>
    <p:sldLayoutId id="2147483759" r:id="rId43"/>
    <p:sldLayoutId id="2147483751" r:id="rId44"/>
    <p:sldLayoutId id="2147483753" r:id="rId45"/>
  </p:sldLayoutIdLst>
  <p:hf hdr="0"/>
  <p:txStyles>
    <p:titleStyle>
      <a:lvl1pPr algn="l" defTabSz="914400" rtl="0" eaLnBrk="1" latinLnBrk="0" hangingPunct="1">
        <a:lnSpc>
          <a:spcPct val="100000"/>
        </a:lnSpc>
        <a:spcBef>
          <a:spcPct val="0"/>
        </a:spcBef>
        <a:buNone/>
        <a:defRPr sz="2700" b="1" i="0"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120000"/>
        </a:lnSpc>
        <a:spcBef>
          <a:spcPts val="1000"/>
        </a:spcBef>
        <a:buFontTx/>
        <a:buNone/>
        <a:defRPr lang="nl-NL" sz="1800" b="0" i="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42950" indent="-28575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2" orient="horz" pos="459" userDrawn="1">
          <p15:clr>
            <a:srgbClr val="F26B43"/>
          </p15:clr>
        </p15:guide>
        <p15:guide id="23" pos="7106" userDrawn="1">
          <p15:clr>
            <a:srgbClr val="F26B43"/>
          </p15:clr>
        </p15:guide>
        <p15:guide id="24" orient="horz" pos="890" userDrawn="1">
          <p15:clr>
            <a:srgbClr val="F26B43"/>
          </p15:clr>
        </p15:guide>
        <p15:guide id="25" pos="302" userDrawn="1">
          <p15:clr>
            <a:srgbClr val="F26B43"/>
          </p15:clr>
        </p15:guide>
        <p15:guide id="26" pos="1504" userDrawn="1">
          <p15:clr>
            <a:srgbClr val="F26B43"/>
          </p15:clr>
        </p15:guide>
        <p15:guide id="27" pos="6267" userDrawn="1">
          <p15:clr>
            <a:srgbClr val="F26B43"/>
          </p15:clr>
        </p15:guide>
        <p15:guide id="28" orient="horz" pos="1139" userDrawn="1">
          <p15:clr>
            <a:srgbClr val="F26B43"/>
          </p15:clr>
        </p15:guide>
        <p15:guide id="29" orient="horz" pos="3748" userDrawn="1">
          <p15:clr>
            <a:srgbClr val="F26B43"/>
          </p15:clr>
        </p15:guide>
        <p15:guide id="30" orient="horz" pos="4088" userDrawn="1">
          <p15:clr>
            <a:srgbClr val="F26B43"/>
          </p15:clr>
        </p15:guide>
        <p15:guide id="31" pos="1572" userDrawn="1">
          <p15:clr>
            <a:srgbClr val="F26B43"/>
          </p15:clr>
        </p15:guide>
        <p15:guide id="32" pos="4203" userDrawn="1">
          <p15:clr>
            <a:srgbClr val="F26B43"/>
          </p15:clr>
        </p15:guide>
        <p15:guide id="33" pos="440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1.xml"/><Relationship Id="rId1" Type="http://schemas.openxmlformats.org/officeDocument/2006/relationships/video" Target="https://www.youtube.com/embed/kPLTIw-Tbhg?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1.xml"/><Relationship Id="rId1" Type="http://schemas.openxmlformats.org/officeDocument/2006/relationships/video" Target="https://www.youtube.com/embed/7hPHHyxK4gg?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rutgers.nl/wp-content/uploads/2021/03/Seksuele-Gezondheid-in-Nederland-2017.pdf" TargetMode="External"/><Relationship Id="rId2" Type="http://schemas.openxmlformats.org/officeDocument/2006/relationships/hyperlink" Target="https://www.igj.nl/over-ons/igj-in-cijfers/cijfers-zwangerschapsafbreking"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hyperlink" Target="https://www.igj.nl/over-ons/igj-in-cijfers/cijfers-zwangerschapsafbreking" TargetMode="Externa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hyperlink" Target="https://rutgers.nl/wp-content/uploads/2022/05/Achtergronddossier-abortus.pdf" TargetMode="Externa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hyperlink" Target="https://open.overheid.nl/repository/ronl-34695298-501e-4256-aa5b-732a418b333b/1/pdf/onbedoelde-tienerzwangerschappen-een-zevenstappenplan.pdf" TargetMode="Externa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hyperlink" Target="https://www.christelijknieuws.nl/news/12188/Abortus-kan-vrouw-psychisch-beschadigen" TargetMode="External"/><Relationship Id="rId7" Type="http://schemas.openxmlformats.org/officeDocument/2006/relationships/hyperlink" Target="https://www.schreeuwomleven.nl/abortusgevolgen/" TargetMode="External"/><Relationship Id="rId2" Type="http://schemas.openxmlformats.org/officeDocument/2006/relationships/hyperlink" Target="https://www.rd.nl/artikel/810562-licht-vrouwen-in-over-kans-op-psychische-problemen-na-abortus" TargetMode="External"/><Relationship Id="rId1" Type="http://schemas.openxmlformats.org/officeDocument/2006/relationships/slideLayout" Target="../slideLayouts/slideLayout11.xml"/><Relationship Id="rId6" Type="http://schemas.openxmlformats.org/officeDocument/2006/relationships/hyperlink" Target="https://www.oneworld.nl/lezen/essay/de-pro-choicebeweging-heeft-geen-oog-voor-mijn-trauma/" TargetMode="External"/><Relationship Id="rId5" Type="http://schemas.openxmlformats.org/officeDocument/2006/relationships/hyperlink" Target="https://www.tijdschriftvoorpsychiatrie.nl/nl/artikelen/article/50-11719_Abortus-en-het-risico-op-psychische-aandoeningen" TargetMode="External"/><Relationship Id="rId4" Type="http://schemas.openxmlformats.org/officeDocument/2006/relationships/hyperlink" Target="https://www.nemokennislink.nl/publicaties/abortus-veroorzaakt-geen-psychische-problemen/"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133E5-9E91-164D-9EEB-F132D9095A60}"/>
              </a:ext>
            </a:extLst>
          </p:cNvPr>
          <p:cNvSpPr>
            <a:spLocks noGrp="1"/>
          </p:cNvSpPr>
          <p:nvPr>
            <p:ph type="ctrTitle"/>
          </p:nvPr>
        </p:nvSpPr>
        <p:spPr/>
        <p:txBody>
          <a:bodyPr/>
          <a:lstStyle/>
          <a:p>
            <a:r>
              <a:rPr lang="nl-NL" sz="2800" dirty="0"/>
              <a:t>PowerPoint bij</a:t>
            </a:r>
            <a:br>
              <a:rPr lang="nl-NL" dirty="0"/>
            </a:br>
            <a:r>
              <a:rPr lang="nl-NL" dirty="0"/>
              <a:t>Handreiking Beeldvorming onbedoelde zwangerschap</a:t>
            </a:r>
          </a:p>
        </p:txBody>
      </p:sp>
      <p:sp>
        <p:nvSpPr>
          <p:cNvPr id="3" name="Ondertitel 2">
            <a:extLst>
              <a:ext uri="{FF2B5EF4-FFF2-40B4-BE49-F238E27FC236}">
                <a16:creationId xmlns:a16="http://schemas.microsoft.com/office/drawing/2014/main" id="{3E0BC798-3E30-8D43-907F-E30DF95B299E}"/>
              </a:ext>
            </a:extLst>
          </p:cNvPr>
          <p:cNvSpPr>
            <a:spLocks noGrp="1"/>
          </p:cNvSpPr>
          <p:nvPr>
            <p:ph type="subTitle" idx="1"/>
          </p:nvPr>
        </p:nvSpPr>
        <p:spPr/>
        <p:txBody>
          <a:bodyPr/>
          <a:lstStyle/>
          <a:p>
            <a:r>
              <a:rPr lang="nl-NL" dirty="0"/>
              <a:t>Rutgers, expertisecentrum seksualiteit</a:t>
            </a:r>
          </a:p>
        </p:txBody>
      </p:sp>
    </p:spTree>
    <p:extLst>
      <p:ext uri="{BB962C8B-B14F-4D97-AF65-F5344CB8AC3E}">
        <p14:creationId xmlns:p14="http://schemas.microsoft.com/office/powerpoint/2010/main" val="57343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3477875"/>
          </a:xfrm>
          <a:prstGeom prst="rect">
            <a:avLst/>
          </a:prstGeom>
          <a:noFill/>
        </p:spPr>
        <p:txBody>
          <a:bodyPr wrap="square" rtlCol="0">
            <a:spAutoFit/>
          </a:bodyPr>
          <a:lstStyle/>
          <a:p>
            <a:r>
              <a:rPr lang="en-US" sz="2000" dirty="0">
                <a:latin typeface="Poppins" pitchFamily="2" charset="77"/>
                <a:ea typeface="+mj-ea"/>
                <a:cs typeface="Poppins" pitchFamily="2" charset="77"/>
              </a:rPr>
              <a:t>Als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meisje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nog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bloedt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kan</a:t>
            </a:r>
            <a:r>
              <a:rPr lang="en-US" sz="2000" dirty="0">
                <a:latin typeface="Poppins" pitchFamily="2" charset="77"/>
                <a:ea typeface="+mj-ea"/>
                <a:cs typeface="Poppins" pitchFamily="2" charset="77"/>
              </a:rPr>
              <a:t> er </a:t>
            </a:r>
            <a:r>
              <a:rPr lang="en-US" sz="2000" dirty="0" err="1">
                <a:latin typeface="Poppins" pitchFamily="2" charset="77"/>
                <a:ea typeface="+mj-ea"/>
                <a:cs typeface="Poppins" pitchFamily="2" charset="77"/>
              </a:rPr>
              <a:t>alweer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nieuw</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eitje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aan</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groeien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zijn</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De </a:t>
            </a:r>
            <a:r>
              <a:rPr lang="en-US" sz="2000" dirty="0" err="1">
                <a:latin typeface="Poppins" pitchFamily="2" charset="77"/>
                <a:ea typeface="+mj-ea"/>
                <a:cs typeface="Poppins" pitchFamily="2" charset="77"/>
              </a:rPr>
              <a:t>zaadcellen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blijven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nog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aantal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dagen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leven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dus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dan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eitje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vrij</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komt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kan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dit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eitje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bevrucht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worden</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Wist je dat een meisje ook zwanger kan raken als ze nog nooit ongesteld is geweest? Je weet immers nooit wanneer de eerste eisprong komt!</a:t>
            </a:r>
          </a:p>
          <a:p>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117804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je goed wast na de seks, kun je een soa of zwangerschap voorkomen</a:t>
            </a:r>
          </a:p>
        </p:txBody>
      </p:sp>
    </p:spTree>
    <p:extLst>
      <p:ext uri="{BB962C8B-B14F-4D97-AF65-F5344CB8AC3E}">
        <p14:creationId xmlns:p14="http://schemas.microsoft.com/office/powerpoint/2010/main" val="343517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3785652"/>
          </a:xfrm>
          <a:prstGeom prst="rect">
            <a:avLst/>
          </a:prstGeom>
          <a:noFill/>
        </p:spPr>
        <p:txBody>
          <a:bodyPr wrap="square" rtlCol="0">
            <a:spAutoFit/>
          </a:bodyPr>
          <a:lstStyle/>
          <a:p>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soa</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kun</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weg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wassen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Zaad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kun</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uit</a:t>
            </a:r>
            <a:r>
              <a:rPr lang="en-US" sz="2000" dirty="0">
                <a:latin typeface="Poppins" pitchFamily="2" charset="77"/>
                <a:ea typeface="+mj-ea"/>
                <a:cs typeface="Poppins" pitchFamily="2" charset="77"/>
              </a:rPr>
              <a:t> de vagina </a:t>
            </a:r>
            <a:r>
              <a:rPr lang="en-US" sz="2000" dirty="0" err="1">
                <a:latin typeface="Poppins" pitchFamily="2" charset="77"/>
                <a:ea typeface="+mj-ea"/>
                <a:cs typeface="Poppins" pitchFamily="2" charset="77"/>
              </a:rPr>
              <a:t>spoelen</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De </a:t>
            </a:r>
            <a:r>
              <a:rPr lang="en-US" sz="2000" dirty="0" err="1">
                <a:latin typeface="Poppins" pitchFamily="2" charset="77"/>
                <a:ea typeface="+mj-ea"/>
                <a:cs typeface="Poppins" pitchFamily="2" charset="77"/>
              </a:rPr>
              <a:t>enige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manier</a:t>
            </a:r>
            <a:r>
              <a:rPr lang="en-US" sz="2000" dirty="0">
                <a:latin typeface="Poppins" pitchFamily="2" charset="77"/>
                <a:ea typeface="+mj-ea"/>
                <a:cs typeface="Poppins" pitchFamily="2" charset="77"/>
              </a:rPr>
              <a:t> om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soa</a:t>
            </a:r>
            <a:r>
              <a:rPr lang="en-US" sz="2000" dirty="0">
                <a:latin typeface="Poppins" pitchFamily="2" charset="77"/>
                <a:ea typeface="+mj-ea"/>
                <a:cs typeface="Poppins" pitchFamily="2" charset="77"/>
              </a:rPr>
              <a:t> te </a:t>
            </a:r>
            <a:r>
              <a:rPr lang="en-US" sz="2000" dirty="0" err="1">
                <a:latin typeface="Poppins" pitchFamily="2" charset="77"/>
                <a:ea typeface="+mj-ea"/>
                <a:cs typeface="Poppins" pitchFamily="2" charset="77"/>
              </a:rPr>
              <a:t>voorkomen</a:t>
            </a:r>
            <a:r>
              <a:rPr lang="en-US" sz="2000" dirty="0">
                <a:latin typeface="Poppins" pitchFamily="2" charset="77"/>
                <a:ea typeface="+mj-ea"/>
                <a:cs typeface="Poppins" pitchFamily="2" charset="77"/>
              </a:rPr>
              <a:t>, is om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mannencondoom</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vrouwencondoom</a:t>
            </a:r>
            <a:r>
              <a:rPr lang="en-US" sz="2000" dirty="0">
                <a:latin typeface="Poppins" pitchFamily="2" charset="77"/>
                <a:ea typeface="+mj-ea"/>
                <a:cs typeface="Poppins" pitchFamily="2" charset="77"/>
              </a:rPr>
              <a:t> of </a:t>
            </a:r>
            <a:r>
              <a:rPr lang="en-US" sz="2000" dirty="0" err="1">
                <a:latin typeface="Poppins" pitchFamily="2" charset="77"/>
                <a:ea typeface="+mj-ea"/>
                <a:cs typeface="Poppins" pitchFamily="2" charset="77"/>
              </a:rPr>
              <a:t>beflapje</a:t>
            </a:r>
            <a:r>
              <a:rPr lang="en-US" sz="2000" dirty="0">
                <a:latin typeface="Poppins" pitchFamily="2" charset="77"/>
                <a:ea typeface="+mj-ea"/>
                <a:cs typeface="Poppins" pitchFamily="2" charset="77"/>
              </a:rPr>
              <a:t> te </a:t>
            </a:r>
            <a:r>
              <a:rPr lang="en-US" sz="2000" dirty="0" err="1">
                <a:latin typeface="Poppins" pitchFamily="2" charset="77"/>
                <a:ea typeface="+mj-ea"/>
                <a:cs typeface="Poppins" pitchFamily="2" charset="77"/>
              </a:rPr>
              <a:t>gebruiken</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De </a:t>
            </a:r>
            <a:r>
              <a:rPr lang="en-US" sz="2000" dirty="0" err="1">
                <a:latin typeface="Poppins" pitchFamily="2" charset="77"/>
                <a:ea typeface="+mj-ea"/>
                <a:cs typeface="Poppins" pitchFamily="2" charset="77"/>
              </a:rPr>
              <a:t>enige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manier</a:t>
            </a:r>
            <a:r>
              <a:rPr lang="en-US" sz="2000" dirty="0">
                <a:latin typeface="Poppins" pitchFamily="2" charset="77"/>
                <a:ea typeface="+mj-ea"/>
                <a:cs typeface="Poppins" pitchFamily="2" charset="77"/>
              </a:rPr>
              <a:t> om </a:t>
            </a:r>
            <a:r>
              <a:rPr lang="en-US" sz="2000" dirty="0" err="1">
                <a:latin typeface="Poppins" pitchFamily="2" charset="77"/>
                <a:ea typeface="+mj-ea"/>
                <a:cs typeface="Poppins" pitchFamily="2" charset="77"/>
              </a:rPr>
              <a:t>bij</a:t>
            </a:r>
            <a:r>
              <a:rPr lang="en-US" sz="2000" dirty="0">
                <a:latin typeface="Poppins" pitchFamily="2" charset="77"/>
                <a:ea typeface="+mj-ea"/>
                <a:cs typeface="Poppins" pitchFamily="2" charset="77"/>
              </a:rPr>
              <a:t> penis-in-vagina seks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zwangerschap</a:t>
            </a:r>
            <a:r>
              <a:rPr lang="en-US" sz="2000" dirty="0">
                <a:latin typeface="Poppins" pitchFamily="2" charset="77"/>
                <a:ea typeface="+mj-ea"/>
                <a:cs typeface="Poppins" pitchFamily="2" charset="77"/>
              </a:rPr>
              <a:t> te </a:t>
            </a:r>
            <a:r>
              <a:rPr lang="en-US" sz="2000" dirty="0" err="1">
                <a:latin typeface="Poppins" pitchFamily="2" charset="77"/>
                <a:ea typeface="+mj-ea"/>
                <a:cs typeface="Poppins" pitchFamily="2" charset="77"/>
              </a:rPr>
              <a:t>voorkomen</a:t>
            </a:r>
            <a:r>
              <a:rPr lang="en-US" sz="2000" dirty="0">
                <a:latin typeface="Poppins" pitchFamily="2" charset="77"/>
                <a:ea typeface="+mj-ea"/>
                <a:cs typeface="Poppins" pitchFamily="2" charset="77"/>
              </a:rPr>
              <a:t>, is om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anticonceptiemethode</a:t>
            </a:r>
            <a:r>
              <a:rPr lang="en-US" sz="2000" dirty="0">
                <a:latin typeface="Poppins" pitchFamily="2" charset="77"/>
                <a:ea typeface="+mj-ea"/>
                <a:cs typeface="Poppins" pitchFamily="2" charset="77"/>
              </a:rPr>
              <a:t> te </a:t>
            </a:r>
            <a:r>
              <a:rPr lang="en-US" sz="2000" dirty="0" err="1">
                <a:latin typeface="Poppins" pitchFamily="2" charset="77"/>
                <a:ea typeface="+mj-ea"/>
                <a:cs typeface="Poppins" pitchFamily="2" charset="77"/>
              </a:rPr>
              <a:t>gebruiken</a:t>
            </a:r>
            <a:r>
              <a:rPr lang="en-US" sz="2000" dirty="0">
                <a:latin typeface="Poppins" pitchFamily="2" charset="77"/>
                <a:ea typeface="+mj-ea"/>
                <a:cs typeface="Poppins" pitchFamily="2" charset="77"/>
              </a:rPr>
              <a:t>.</a:t>
            </a:r>
          </a:p>
          <a:p>
            <a:endParaRPr lang="en-US" sz="2000" dirty="0"/>
          </a:p>
          <a:p>
            <a:endParaRPr lang="nl-NL" sz="2000" dirty="0"/>
          </a:p>
        </p:txBody>
      </p:sp>
    </p:spTree>
    <p:extLst>
      <p:ext uri="{BB962C8B-B14F-4D97-AF65-F5344CB8AC3E}">
        <p14:creationId xmlns:p14="http://schemas.microsoft.com/office/powerpoint/2010/main" val="303614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De pil moet je elke dag rond dezelfde tijd slikken</a:t>
            </a:r>
          </a:p>
        </p:txBody>
      </p:sp>
    </p:spTree>
    <p:extLst>
      <p:ext uri="{BB962C8B-B14F-4D97-AF65-F5344CB8AC3E}">
        <p14:creationId xmlns:p14="http://schemas.microsoft.com/office/powerpoint/2010/main" val="131159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4093428"/>
          </a:xfrm>
          <a:prstGeom prst="rect">
            <a:avLst/>
          </a:prstGeom>
          <a:noFill/>
        </p:spPr>
        <p:txBody>
          <a:bodyPr wrap="square" rtlCol="0">
            <a:spAutoFit/>
          </a:bodyPr>
          <a:lstStyle/>
          <a:p>
            <a:r>
              <a:rPr lang="en-US" sz="2000" dirty="0" err="1">
                <a:latin typeface="Poppins" pitchFamily="2" charset="77"/>
                <a:ea typeface="+mj-ea"/>
                <a:cs typeface="Poppins" pitchFamily="2" charset="77"/>
              </a:rPr>
              <a:t>Inderdaad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je de </a:t>
            </a:r>
            <a:r>
              <a:rPr lang="en-US" sz="2000" dirty="0" err="1">
                <a:latin typeface="Poppins" pitchFamily="2" charset="77"/>
                <a:ea typeface="+mj-ea"/>
                <a:cs typeface="Poppins" pitchFamily="2" charset="77"/>
              </a:rPr>
              <a:t>pil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elke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rond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hetzelfde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tijdstip</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slikt</a:t>
            </a:r>
            <a:r>
              <a:rPr lang="en-US" sz="2000" dirty="0">
                <a:latin typeface="Poppins" pitchFamily="2" charset="77"/>
                <a:ea typeface="+mj-ea"/>
                <a:cs typeface="Poppins" pitchFamily="2" charset="77"/>
              </a:rPr>
              <a:t>, is </a:t>
            </a:r>
            <a:r>
              <a:rPr lang="en-US" sz="2000" dirty="0" err="1">
                <a:latin typeface="Poppins" pitchFamily="2" charset="77"/>
                <a:ea typeface="+mj-ea"/>
                <a:cs typeface="Poppins" pitchFamily="2" charset="77"/>
              </a:rPr>
              <a:t>hij</a:t>
            </a:r>
            <a:r>
              <a:rPr lang="en-US" sz="2000" dirty="0">
                <a:latin typeface="Poppins" pitchFamily="2" charset="77"/>
                <a:ea typeface="+mj-ea"/>
                <a:cs typeface="Poppins" pitchFamily="2" charset="77"/>
              </a:rPr>
              <a:t> heel </a:t>
            </a:r>
            <a:r>
              <a:rPr lang="en-US" sz="2000" dirty="0" err="1">
                <a:latin typeface="Poppins" pitchFamily="2" charset="77"/>
                <a:ea typeface="+mj-ea"/>
                <a:cs typeface="Poppins" pitchFamily="2" charset="77"/>
              </a:rPr>
              <a:t>betrouwbaar</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err="1">
                <a:latin typeface="Poppins" pitchFamily="2" charset="77"/>
                <a:ea typeface="+mj-ea"/>
                <a:cs typeface="Poppins" pitchFamily="2" charset="77"/>
              </a:rPr>
              <a:t>Dus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alleen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slikken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of </a:t>
            </a:r>
            <a:r>
              <a:rPr lang="en-US" sz="2000" dirty="0" err="1">
                <a:latin typeface="Poppins" pitchFamily="2" charset="77"/>
                <a:ea typeface="+mj-ea"/>
                <a:cs typeface="Poppins" pitchFamily="2" charset="77"/>
              </a:rPr>
              <a:t>na</a:t>
            </a:r>
            <a:r>
              <a:rPr lang="en-US" sz="2000" dirty="0">
                <a:latin typeface="Poppins" pitchFamily="2" charset="77"/>
                <a:ea typeface="+mj-ea"/>
                <a:cs typeface="Poppins" pitchFamily="2" charset="77"/>
              </a:rPr>
              <a:t> seks!</a:t>
            </a:r>
          </a:p>
          <a:p>
            <a:endParaRPr lang="en-US"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En ben je 1 of meer dagen een pil vergeten?</a:t>
            </a:r>
          </a:p>
          <a:p>
            <a:r>
              <a:rPr lang="nl-NL" sz="2000" dirty="0">
                <a:latin typeface="Poppins" pitchFamily="2" charset="77"/>
                <a:ea typeface="+mj-ea"/>
                <a:cs typeface="Poppins" pitchFamily="2" charset="77"/>
              </a:rPr>
              <a:t>Of heb je overgegeven of diarree?</a:t>
            </a:r>
            <a:br>
              <a:rPr lang="nl-NL" sz="2000" dirty="0">
                <a:latin typeface="Poppins" pitchFamily="2" charset="77"/>
                <a:ea typeface="+mj-ea"/>
                <a:cs typeface="Poppins" pitchFamily="2" charset="77"/>
              </a:rPr>
            </a:br>
            <a:br>
              <a:rPr lang="nl-NL" sz="2000" dirty="0">
                <a:latin typeface="Poppins" pitchFamily="2" charset="77"/>
                <a:ea typeface="+mj-ea"/>
                <a:cs typeface="Poppins" pitchFamily="2" charset="77"/>
              </a:rPr>
            </a:br>
            <a:r>
              <a:rPr lang="nl-NL" sz="2000" dirty="0">
                <a:latin typeface="Poppins" pitchFamily="2" charset="77"/>
                <a:ea typeface="+mj-ea"/>
                <a:cs typeface="Poppins" pitchFamily="2" charset="77"/>
              </a:rPr>
              <a:t>Check de ‘Hulp bij pil vergeten’ op Sense.info om te zien wat je dan moet doen.</a:t>
            </a: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243868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Er is nu ook een mannenpil</a:t>
            </a:r>
          </a:p>
        </p:txBody>
      </p:sp>
    </p:spTree>
    <p:extLst>
      <p:ext uri="{BB962C8B-B14F-4D97-AF65-F5344CB8AC3E}">
        <p14:creationId xmlns:p14="http://schemas.microsoft.com/office/powerpoint/2010/main" val="1525874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3477875"/>
          </a:xfrm>
          <a:prstGeom prst="rect">
            <a:avLst/>
          </a:prstGeom>
          <a:noFill/>
        </p:spPr>
        <p:txBody>
          <a:bodyPr wrap="square" rtlCol="0">
            <a:spAutoFit/>
          </a:bodyPr>
          <a:lstStyle/>
          <a:p>
            <a:r>
              <a:rPr lang="en-US" sz="2000" dirty="0">
                <a:latin typeface="Poppins" pitchFamily="2" charset="77"/>
                <a:ea typeface="+mj-ea"/>
                <a:cs typeface="Poppins" pitchFamily="2" charset="77"/>
              </a:rPr>
              <a:t>Er is (</a:t>
            </a:r>
            <a:r>
              <a:rPr lang="en-US" sz="2000" dirty="0" err="1">
                <a:latin typeface="Poppins" pitchFamily="2" charset="77"/>
                <a:ea typeface="+mj-ea"/>
                <a:cs typeface="Poppins" pitchFamily="2" charset="77"/>
              </a:rPr>
              <a:t>nog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pil</a:t>
            </a:r>
            <a:r>
              <a:rPr lang="en-US" sz="2000" dirty="0">
                <a:latin typeface="Poppins" pitchFamily="2" charset="77"/>
                <a:ea typeface="+mj-ea"/>
                <a:cs typeface="Poppins" pitchFamily="2" charset="77"/>
              </a:rPr>
              <a:t> of </a:t>
            </a:r>
            <a:r>
              <a:rPr lang="en-US" sz="2000" dirty="0" err="1">
                <a:latin typeface="Poppins" pitchFamily="2" charset="77"/>
                <a:ea typeface="+mj-ea"/>
                <a:cs typeface="Poppins" pitchFamily="2" charset="77"/>
              </a:rPr>
              <a:t>ander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anticonceptiemiddel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mannen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behalve</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mannencondoom</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Er </a:t>
            </a:r>
            <a:r>
              <a:rPr lang="en-US" sz="2000" dirty="0" err="1">
                <a:latin typeface="Poppins" pitchFamily="2" charset="77"/>
                <a:ea typeface="+mj-ea"/>
                <a:cs typeface="Poppins" pitchFamily="2" charset="77"/>
              </a:rPr>
              <a:t>zijn</a:t>
            </a:r>
            <a:r>
              <a:rPr lang="en-US" sz="2000" dirty="0">
                <a:latin typeface="Poppins" pitchFamily="2" charset="77"/>
                <a:ea typeface="+mj-ea"/>
                <a:cs typeface="Poppins" pitchFamily="2" charset="77"/>
              </a:rPr>
              <a:t> wel </a:t>
            </a:r>
            <a:r>
              <a:rPr lang="en-US" sz="2000" dirty="0" err="1">
                <a:latin typeface="Poppins" pitchFamily="2" charset="77"/>
                <a:ea typeface="+mj-ea"/>
                <a:cs typeface="Poppins" pitchFamily="2" charset="77"/>
              </a:rPr>
              <a:t>middelen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ontwikkeld</a:t>
            </a:r>
            <a:r>
              <a:rPr lang="en-US" sz="2000" dirty="0">
                <a:latin typeface="Poppins" pitchFamily="2" charset="77"/>
                <a:ea typeface="+mj-ea"/>
                <a:cs typeface="Poppins" pitchFamily="2" charset="77"/>
              </a:rPr>
              <a:t>, maar die </a:t>
            </a:r>
            <a:r>
              <a:rPr lang="en-US" sz="2000" dirty="0" err="1">
                <a:latin typeface="Poppins" pitchFamily="2" charset="77"/>
                <a:ea typeface="+mj-ea"/>
                <a:cs typeface="Poppins" pitchFamily="2" charset="77"/>
              </a:rPr>
              <a:t>zijn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nog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verkrijgbaar</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err="1">
                <a:latin typeface="Poppins" pitchFamily="2" charset="77"/>
                <a:ea typeface="+mj-ea"/>
                <a:cs typeface="Poppins" pitchFamily="2" charset="77"/>
              </a:rPr>
              <a:t>Jongens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kunnen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dus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zelf</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alleen</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mannencondoom</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gebruiken</a:t>
            </a:r>
            <a:r>
              <a:rPr lang="en-US" sz="2000" dirty="0">
                <a:latin typeface="Poppins" pitchFamily="2" charset="77"/>
                <a:ea typeface="+mj-ea"/>
                <a:cs typeface="Poppins" pitchFamily="2" charset="77"/>
              </a:rPr>
              <a:t> om te </a:t>
            </a:r>
            <a:r>
              <a:rPr lang="en-US" sz="2000" dirty="0" err="1">
                <a:latin typeface="Poppins" pitchFamily="2" charset="77"/>
                <a:ea typeface="+mj-ea"/>
                <a:cs typeface="Poppins" pitchFamily="2" charset="77"/>
              </a:rPr>
              <a:t>zorgen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ze </a:t>
            </a:r>
            <a:r>
              <a:rPr lang="en-US" sz="2000" dirty="0" err="1">
                <a:latin typeface="Poppins" pitchFamily="2" charset="77"/>
                <a:ea typeface="+mj-ea"/>
                <a:cs typeface="Poppins" pitchFamily="2" charset="77"/>
              </a:rPr>
              <a:t>iemand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maken</a:t>
            </a:r>
            <a:r>
              <a:rPr lang="en-US" sz="2000" dirty="0">
                <a:latin typeface="Poppins" pitchFamily="2" charset="77"/>
                <a:ea typeface="+mj-ea"/>
                <a:cs typeface="Poppins" pitchFamily="2" charset="77"/>
              </a:rPr>
              <a:t>.</a:t>
            </a:r>
          </a:p>
          <a:p>
            <a:endParaRPr lang="en-US" sz="2000" dirty="0"/>
          </a:p>
          <a:p>
            <a:endParaRPr lang="nl-NL" sz="2000" dirty="0"/>
          </a:p>
        </p:txBody>
      </p:sp>
    </p:spTree>
    <p:extLst>
      <p:ext uri="{BB962C8B-B14F-4D97-AF65-F5344CB8AC3E}">
        <p14:creationId xmlns:p14="http://schemas.microsoft.com/office/powerpoint/2010/main" val="1966337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Er zijn meer dan 10 verschillende  anticonceptiemiddelen</a:t>
            </a:r>
          </a:p>
        </p:txBody>
      </p:sp>
    </p:spTree>
    <p:extLst>
      <p:ext uri="{BB962C8B-B14F-4D97-AF65-F5344CB8AC3E}">
        <p14:creationId xmlns:p14="http://schemas.microsoft.com/office/powerpoint/2010/main" val="1931403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351721"/>
            <a:ext cx="8961301" cy="6863417"/>
          </a:xfrm>
          <a:prstGeom prst="rect">
            <a:avLst/>
          </a:prstGeom>
          <a:noFill/>
        </p:spPr>
        <p:txBody>
          <a:bodyPr wrap="square" rtlCol="0">
            <a:spAutoFit/>
          </a:bodyPr>
          <a:lstStyle/>
          <a:p>
            <a:pPr marL="457200" indent="-457200">
              <a:buAutoNum type="arabicPeriod"/>
            </a:pPr>
            <a:r>
              <a:rPr lang="en-US" sz="2000" dirty="0" err="1">
                <a:latin typeface="Poppins" pitchFamily="2" charset="77"/>
                <a:ea typeface="+mj-ea"/>
                <a:cs typeface="Poppins" pitchFamily="2" charset="77"/>
              </a:rPr>
              <a:t>Pil</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Minipil</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Condoom</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Koperspiraal</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Hormoonspiraal</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Hormoonstaafje</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Prikpil</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Anticonceptiering</a:t>
            </a:r>
            <a:r>
              <a:rPr lang="en-US" sz="2000" dirty="0">
                <a:latin typeface="Poppins" pitchFamily="2" charset="77"/>
                <a:ea typeface="+mj-ea"/>
                <a:cs typeface="Poppins" pitchFamily="2" charset="77"/>
              </a:rPr>
              <a:t> in de vagina</a:t>
            </a:r>
          </a:p>
          <a:p>
            <a:pPr marL="457200" indent="-457200">
              <a:buAutoNum type="arabicPeriod"/>
            </a:pPr>
            <a:r>
              <a:rPr lang="en-US" sz="2000" dirty="0" err="1">
                <a:latin typeface="Poppins" pitchFamily="2" charset="77"/>
                <a:ea typeface="+mj-ea"/>
                <a:cs typeface="Poppins" pitchFamily="2" charset="77"/>
              </a:rPr>
              <a:t>Anticonceptiepleister</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Pessarium</a:t>
            </a:r>
            <a:r>
              <a:rPr lang="en-US" sz="2000" dirty="0">
                <a:latin typeface="Poppins" pitchFamily="2" charset="77"/>
                <a:ea typeface="+mj-ea"/>
                <a:cs typeface="Poppins" pitchFamily="2" charset="77"/>
              </a:rPr>
              <a:t> met </a:t>
            </a:r>
            <a:r>
              <a:rPr lang="en-US" sz="2000" dirty="0" err="1">
                <a:latin typeface="Poppins" pitchFamily="2" charset="77"/>
                <a:ea typeface="+mj-ea"/>
                <a:cs typeface="Poppins" pitchFamily="2" charset="77"/>
              </a:rPr>
              <a:t>zaaddodende</a:t>
            </a:r>
            <a:r>
              <a:rPr lang="en-US" sz="2000" dirty="0">
                <a:latin typeface="Poppins" pitchFamily="2" charset="77"/>
                <a:ea typeface="+mj-ea"/>
                <a:cs typeface="Poppins" pitchFamily="2" charset="77"/>
              </a:rPr>
              <a:t> gel</a:t>
            </a:r>
          </a:p>
          <a:p>
            <a:pPr marL="457200" indent="-457200">
              <a:buAutoNum type="arabicPeriod"/>
            </a:pPr>
            <a:r>
              <a:rPr lang="en-US" sz="2000" dirty="0" err="1">
                <a:latin typeface="Poppins" pitchFamily="2" charset="77"/>
                <a:ea typeface="+mj-ea"/>
                <a:cs typeface="Poppins" pitchFamily="2" charset="77"/>
              </a:rPr>
              <a:t>Vrouwencondoom</a:t>
            </a:r>
            <a:endParaRPr lang="en-US" sz="2000" dirty="0">
              <a:latin typeface="Poppins" pitchFamily="2" charset="77"/>
              <a:ea typeface="+mj-ea"/>
              <a:cs typeface="Poppins" pitchFamily="2" charset="77"/>
            </a:endParaRPr>
          </a:p>
          <a:p>
            <a:pPr marL="457200" indent="-457200">
              <a:buAutoNum type="arabicPeriod"/>
            </a:pPr>
            <a:r>
              <a:rPr lang="en-US" sz="2000" dirty="0" err="1">
                <a:latin typeface="Poppins" pitchFamily="2" charset="77"/>
                <a:ea typeface="+mj-ea"/>
                <a:cs typeface="Poppins" pitchFamily="2" charset="77"/>
              </a:rPr>
              <a:t>Sterilisatie</a:t>
            </a:r>
            <a:r>
              <a:rPr lang="en-US" sz="2000" dirty="0">
                <a:latin typeface="Poppins" pitchFamily="2" charset="77"/>
                <a:ea typeface="+mj-ea"/>
                <a:cs typeface="Poppins" pitchFamily="2" charset="77"/>
              </a:rPr>
              <a:t> man</a:t>
            </a:r>
          </a:p>
          <a:p>
            <a:pPr marL="457200" indent="-457200">
              <a:buAutoNum type="arabicPeriod"/>
            </a:pPr>
            <a:r>
              <a:rPr lang="en-US" sz="2000" dirty="0" err="1">
                <a:latin typeface="Poppins" pitchFamily="2" charset="77"/>
                <a:ea typeface="+mj-ea"/>
                <a:cs typeface="Poppins" pitchFamily="2" charset="77"/>
              </a:rPr>
              <a:t>Sterilisatie</a:t>
            </a:r>
            <a:r>
              <a:rPr lang="en-US" sz="2000" dirty="0">
                <a:latin typeface="Poppins" pitchFamily="2" charset="77"/>
                <a:ea typeface="+mj-ea"/>
                <a:cs typeface="Poppins" pitchFamily="2" charset="77"/>
              </a:rPr>
              <a:t> vrouw</a:t>
            </a:r>
          </a:p>
          <a:p>
            <a:pPr marL="457200" indent="-457200">
              <a:buAutoNum type="arabicPeriod"/>
            </a:pPr>
            <a:r>
              <a:rPr lang="en-US" sz="2000" dirty="0" err="1">
                <a:latin typeface="Poppins" pitchFamily="2" charset="77"/>
                <a:ea typeface="+mj-ea"/>
                <a:cs typeface="Poppins" pitchFamily="2" charset="77"/>
              </a:rPr>
              <a:t>Periodieke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onthouding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geen</a:t>
            </a:r>
            <a:r>
              <a:rPr lang="en-US" sz="2000" dirty="0">
                <a:latin typeface="Poppins" pitchFamily="2" charset="77"/>
                <a:ea typeface="+mj-ea"/>
                <a:cs typeface="Poppins" pitchFamily="2" charset="77"/>
              </a:rPr>
              <a:t> seks op </a:t>
            </a:r>
            <a:r>
              <a:rPr lang="en-US" sz="2000" dirty="0" err="1">
                <a:latin typeface="Poppins" pitchFamily="2" charset="77"/>
                <a:ea typeface="+mj-ea"/>
                <a:cs typeface="Poppins" pitchFamily="2" charset="77"/>
              </a:rPr>
              <a:t>vruchtbare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dagen</a:t>
            </a:r>
            <a:r>
              <a:rPr lang="en-US" sz="2000" dirty="0">
                <a:latin typeface="Poppins" pitchFamily="2" charset="77"/>
                <a:ea typeface="+mj-ea"/>
                <a:cs typeface="Poppins" pitchFamily="2" charset="77"/>
              </a:rPr>
              <a:t>) </a:t>
            </a:r>
            <a:r>
              <a:rPr lang="en-US" sz="2000" i="1" dirty="0">
                <a:solidFill>
                  <a:srgbClr val="FF0000"/>
                </a:solidFill>
                <a:latin typeface="Poppins" pitchFamily="2" charset="77"/>
                <a:ea typeface="+mj-ea"/>
                <a:cs typeface="Poppins" pitchFamily="2" charset="77"/>
              </a:rPr>
              <a:t>Minder </a:t>
            </a:r>
            <a:r>
              <a:rPr lang="en-US" sz="2000" i="1" dirty="0" err="1">
                <a:solidFill>
                  <a:srgbClr val="FF0000"/>
                </a:solidFill>
                <a:latin typeface="Poppins" pitchFamily="2" charset="77"/>
                <a:ea typeface="+mj-ea"/>
                <a:cs typeface="Poppins" pitchFamily="2" charset="77"/>
              </a:rPr>
              <a:t>betrouwbaar</a:t>
            </a:r>
            <a:r>
              <a:rPr lang="en-US" sz="2000" i="1" dirty="0">
                <a:solidFill>
                  <a:srgbClr val="FF0000"/>
                </a:solidFill>
                <a:latin typeface="Poppins" pitchFamily="2" charset="77"/>
                <a:ea typeface="+mj-ea"/>
                <a:cs typeface="Poppins" pitchFamily="2" charset="77"/>
              </a:rPr>
              <a:t>!</a:t>
            </a:r>
          </a:p>
          <a:p>
            <a:pPr marL="457200" indent="-457200">
              <a:buAutoNum type="arabicPeriod"/>
            </a:pPr>
            <a:r>
              <a:rPr lang="en-US" sz="2000" dirty="0" err="1">
                <a:latin typeface="Poppins" pitchFamily="2" charset="77"/>
                <a:ea typeface="+mj-ea"/>
                <a:cs typeface="Poppins" pitchFamily="2" charset="77"/>
              </a:rPr>
              <a:t>Terugtrekken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klaarkomen</a:t>
            </a:r>
            <a:r>
              <a:rPr lang="en-US" sz="2000" dirty="0">
                <a:latin typeface="Poppins" pitchFamily="2" charset="77"/>
                <a:ea typeface="+mj-ea"/>
                <a:cs typeface="Poppins" pitchFamily="2" charset="77"/>
              </a:rPr>
              <a:t> </a:t>
            </a:r>
            <a:r>
              <a:rPr lang="en-US" sz="2000" i="1" dirty="0">
                <a:solidFill>
                  <a:srgbClr val="FF0000"/>
                </a:solidFill>
                <a:latin typeface="Poppins" pitchFamily="2" charset="77"/>
                <a:ea typeface="+mj-ea"/>
                <a:cs typeface="Poppins" pitchFamily="2" charset="77"/>
              </a:rPr>
              <a:t>Minder </a:t>
            </a:r>
            <a:r>
              <a:rPr lang="en-US" sz="2000" i="1" dirty="0" err="1">
                <a:solidFill>
                  <a:srgbClr val="FF0000"/>
                </a:solidFill>
                <a:latin typeface="Poppins" pitchFamily="2" charset="77"/>
                <a:ea typeface="+mj-ea"/>
                <a:cs typeface="Poppins" pitchFamily="2" charset="77"/>
              </a:rPr>
              <a:t>betrouwbaar</a:t>
            </a:r>
            <a:r>
              <a:rPr lang="en-US" sz="2000" i="1" dirty="0">
                <a:solidFill>
                  <a:srgbClr val="FF0000"/>
                </a:solidFill>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pPr marL="457200" indent="-457200">
              <a:buAutoNum type="arabicPeriod"/>
            </a:pPr>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76074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Een morning-afterpil is hetzelfde als een abortuspil</a:t>
            </a:r>
          </a:p>
        </p:txBody>
      </p:sp>
    </p:spTree>
    <p:extLst>
      <p:ext uri="{BB962C8B-B14F-4D97-AF65-F5344CB8AC3E}">
        <p14:creationId xmlns:p14="http://schemas.microsoft.com/office/powerpoint/2010/main" val="79436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CA5D684-4DA4-7F4A-81F3-152C29624993}"/>
              </a:ext>
            </a:extLst>
          </p:cNvPr>
          <p:cNvSpPr>
            <a:spLocks noGrp="1"/>
          </p:cNvSpPr>
          <p:nvPr>
            <p:ph type="ctrTitle"/>
          </p:nvPr>
        </p:nvSpPr>
        <p:spPr/>
        <p:txBody>
          <a:bodyPr>
            <a:normAutofit fontScale="90000"/>
          </a:bodyPr>
          <a:lstStyle/>
          <a:p>
            <a:r>
              <a:rPr lang="nl-NL" dirty="0"/>
              <a:t>Wie heeft de meeste kennis van het voorkomen van onbedoelde zwangerschap?</a:t>
            </a:r>
            <a:endParaRPr lang="nl-NL" dirty="0">
              <a:solidFill>
                <a:schemeClr val="bg1"/>
              </a:solidFill>
            </a:endParaRPr>
          </a:p>
        </p:txBody>
      </p:sp>
      <p:sp>
        <p:nvSpPr>
          <p:cNvPr id="5" name="Ondertitel 4">
            <a:extLst>
              <a:ext uri="{FF2B5EF4-FFF2-40B4-BE49-F238E27FC236}">
                <a16:creationId xmlns:a16="http://schemas.microsoft.com/office/drawing/2014/main" id="{FDCD4B35-ACAA-8A45-BD56-FD34A35EE77C}"/>
              </a:ext>
            </a:extLst>
          </p:cNvPr>
          <p:cNvSpPr>
            <a:spLocks noGrp="1"/>
          </p:cNvSpPr>
          <p:nvPr>
            <p:ph type="subTitle" idx="1"/>
          </p:nvPr>
        </p:nvSpPr>
        <p:spPr/>
        <p:txBody>
          <a:bodyPr/>
          <a:lstStyle/>
          <a:p>
            <a:r>
              <a:rPr lang="nl-NL" dirty="0">
                <a:solidFill>
                  <a:schemeClr val="bg1"/>
                </a:solidFill>
              </a:rPr>
              <a:t>Klassikale quiz</a:t>
            </a:r>
          </a:p>
        </p:txBody>
      </p:sp>
    </p:spTree>
    <p:extLst>
      <p:ext uri="{BB962C8B-B14F-4D97-AF65-F5344CB8AC3E}">
        <p14:creationId xmlns:p14="http://schemas.microsoft.com/office/powerpoint/2010/main" val="199850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3170099"/>
          </a:xfrm>
          <a:prstGeom prst="rect">
            <a:avLst/>
          </a:prstGeom>
          <a:noFill/>
        </p:spPr>
        <p:txBody>
          <a:bodyPr wrap="square" rtlCol="0">
            <a:spAutoFit/>
          </a:bodyPr>
          <a:lstStyle/>
          <a:p>
            <a:r>
              <a:rPr lang="en-US" sz="2000" dirty="0">
                <a:latin typeface="Poppins" pitchFamily="2" charset="77"/>
                <a:ea typeface="+mj-ea"/>
                <a:cs typeface="Poppins" pitchFamily="2" charset="77"/>
              </a:rPr>
              <a:t>De morning-</a:t>
            </a:r>
            <a:r>
              <a:rPr lang="en-US" sz="2000" dirty="0" err="1">
                <a:latin typeface="Poppins" pitchFamily="2" charset="77"/>
                <a:ea typeface="+mj-ea"/>
                <a:cs typeface="Poppins" pitchFamily="2" charset="77"/>
              </a:rPr>
              <a:t>afterpil</a:t>
            </a:r>
            <a:r>
              <a:rPr lang="en-US" sz="2000" dirty="0">
                <a:latin typeface="Poppins" pitchFamily="2" charset="77"/>
                <a:ea typeface="+mj-ea"/>
                <a:cs typeface="Poppins" pitchFamily="2" charset="77"/>
              </a:rPr>
              <a:t> en de </a:t>
            </a:r>
            <a:r>
              <a:rPr lang="en-US" sz="2000" dirty="0" err="1">
                <a:latin typeface="Poppins" pitchFamily="2" charset="77"/>
                <a:ea typeface="+mj-ea"/>
                <a:cs typeface="Poppins" pitchFamily="2" charset="77"/>
              </a:rPr>
              <a:t>abortuspil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doen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allebei</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iets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anders</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Morning-</a:t>
            </a:r>
            <a:r>
              <a:rPr lang="en-US" sz="2000" dirty="0" err="1">
                <a:latin typeface="Poppins" pitchFamily="2" charset="77"/>
                <a:ea typeface="+mj-ea"/>
                <a:cs typeface="Poppins" pitchFamily="2" charset="77"/>
              </a:rPr>
              <a:t>afterpil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stelt</a:t>
            </a:r>
            <a:r>
              <a:rPr lang="en-US" sz="2000" dirty="0">
                <a:latin typeface="Poppins" pitchFamily="2" charset="77"/>
                <a:ea typeface="+mj-ea"/>
                <a:cs typeface="Poppins" pitchFamily="2" charset="77"/>
              </a:rPr>
              <a:t> de </a:t>
            </a:r>
            <a:r>
              <a:rPr lang="en-US" sz="2000" dirty="0" err="1">
                <a:latin typeface="Poppins" pitchFamily="2" charset="77"/>
                <a:ea typeface="+mj-ea"/>
                <a:cs typeface="Poppins" pitchFamily="2" charset="77"/>
              </a:rPr>
              <a:t>eisprong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uit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zodat</a:t>
            </a:r>
            <a:r>
              <a:rPr lang="en-US" sz="2000" dirty="0">
                <a:latin typeface="Poppins" pitchFamily="2" charset="77"/>
                <a:ea typeface="+mj-ea"/>
                <a:cs typeface="Poppins" pitchFamily="2" charset="77"/>
              </a:rPr>
              <a:t> de </a:t>
            </a:r>
            <a:r>
              <a:rPr lang="en-US" sz="2000" dirty="0" err="1">
                <a:latin typeface="Poppins" pitchFamily="2" charset="77"/>
                <a:ea typeface="+mj-ea"/>
                <a:cs typeface="Poppins" pitchFamily="2" charset="77"/>
              </a:rPr>
              <a:t>zaadcellen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eitje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kunnen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bevruchten</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err="1">
                <a:latin typeface="Poppins" pitchFamily="2" charset="77"/>
                <a:ea typeface="+mj-ea"/>
                <a:cs typeface="Poppins" pitchFamily="2" charset="77"/>
              </a:rPr>
              <a:t>Abortuspil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kan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zwangerschap</a:t>
            </a:r>
            <a:r>
              <a:rPr lang="en-US" sz="2000" dirty="0">
                <a:latin typeface="Poppins" pitchFamily="2" charset="77"/>
                <a:ea typeface="+mj-ea"/>
                <a:cs typeface="Poppins" pitchFamily="2" charset="77"/>
              </a:rPr>
              <a:t> tot 9 </a:t>
            </a:r>
            <a:r>
              <a:rPr lang="en-US" sz="2000" dirty="0" err="1">
                <a:latin typeface="Poppins" pitchFamily="2" charset="77"/>
                <a:ea typeface="+mj-ea"/>
                <a:cs typeface="Poppins" pitchFamily="2" charset="77"/>
              </a:rPr>
              <a:t>weken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afbreken</a:t>
            </a:r>
            <a:endParaRPr lang="en-US" sz="2000" dirty="0">
              <a:latin typeface="Poppins" pitchFamily="2" charset="77"/>
              <a:ea typeface="+mj-ea"/>
              <a:cs typeface="Poppins" pitchFamily="2" charset="77"/>
            </a:endParaRPr>
          </a:p>
          <a:p>
            <a:endParaRPr lang="en-US" sz="2000" dirty="0">
              <a:latin typeface="Poppins" pitchFamily="2" charset="77"/>
              <a:ea typeface="+mj-ea"/>
              <a:cs typeface="Poppins" pitchFamily="2" charset="77"/>
            </a:endParaRPr>
          </a:p>
          <a:p>
            <a:endParaRPr lang="en-US" sz="2000" dirty="0"/>
          </a:p>
          <a:p>
            <a:endParaRPr lang="nl-NL" sz="2000" dirty="0"/>
          </a:p>
        </p:txBody>
      </p:sp>
    </p:spTree>
    <p:extLst>
      <p:ext uri="{BB962C8B-B14F-4D97-AF65-F5344CB8AC3E}">
        <p14:creationId xmlns:p14="http://schemas.microsoft.com/office/powerpoint/2010/main" val="303875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anticonceptie gebruikt, kan er toch een zwangerschap ontstaan</a:t>
            </a:r>
          </a:p>
        </p:txBody>
      </p:sp>
    </p:spTree>
    <p:extLst>
      <p:ext uri="{BB962C8B-B14F-4D97-AF65-F5344CB8AC3E}">
        <p14:creationId xmlns:p14="http://schemas.microsoft.com/office/powerpoint/2010/main" val="55653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4708981"/>
          </a:xfrm>
          <a:prstGeom prst="rect">
            <a:avLst/>
          </a:prstGeom>
          <a:noFill/>
        </p:spPr>
        <p:txBody>
          <a:bodyPr wrap="square" rtlCol="0">
            <a:spAutoFit/>
          </a:bodyPr>
          <a:lstStyle/>
          <a:p>
            <a:r>
              <a:rPr lang="en-US" sz="2000" dirty="0" err="1">
                <a:latin typeface="Poppins" pitchFamily="2" charset="77"/>
                <a:ea typeface="+mj-ea"/>
                <a:cs typeface="Poppins" pitchFamily="2" charset="77"/>
              </a:rPr>
              <a:t>Inderdaad</a:t>
            </a:r>
            <a:r>
              <a:rPr lang="en-US" sz="2000" dirty="0">
                <a:latin typeface="Poppins" pitchFamily="2" charset="77"/>
                <a:ea typeface="+mj-ea"/>
                <a:cs typeface="Poppins" pitchFamily="2" charset="77"/>
              </a:rPr>
              <a:t>, want </a:t>
            </a:r>
            <a:r>
              <a:rPr lang="en-US" sz="2000" dirty="0" err="1">
                <a:latin typeface="Poppins" pitchFamily="2" charset="77"/>
                <a:ea typeface="+mj-ea"/>
                <a:cs typeface="Poppins" pitchFamily="2" charset="77"/>
              </a:rPr>
              <a:t>geen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enkele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anticonceptiemethode</a:t>
            </a:r>
            <a:r>
              <a:rPr lang="en-US" sz="2000" dirty="0">
                <a:latin typeface="Poppins" pitchFamily="2" charset="77"/>
                <a:ea typeface="+mj-ea"/>
                <a:cs typeface="Poppins" pitchFamily="2" charset="77"/>
              </a:rPr>
              <a:t> is 100% </a:t>
            </a:r>
            <a:r>
              <a:rPr lang="en-US" sz="2000" dirty="0" err="1">
                <a:latin typeface="Poppins" pitchFamily="2" charset="77"/>
                <a:ea typeface="+mj-ea"/>
                <a:cs typeface="Poppins" pitchFamily="2" charset="77"/>
              </a:rPr>
              <a:t>betrouwbaar</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Het </a:t>
            </a:r>
            <a:r>
              <a:rPr lang="en-US" sz="2000" dirty="0" err="1">
                <a:latin typeface="Poppins" pitchFamily="2" charset="77"/>
                <a:ea typeface="+mj-ea"/>
                <a:cs typeface="Poppins" pitchFamily="2" charset="77"/>
              </a:rPr>
              <a:t>hangt</a:t>
            </a:r>
            <a:r>
              <a:rPr lang="en-US" sz="2000" dirty="0">
                <a:latin typeface="Poppins" pitchFamily="2" charset="77"/>
                <a:ea typeface="+mj-ea"/>
                <a:cs typeface="Poppins" pitchFamily="2" charset="77"/>
              </a:rPr>
              <a:t> er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vanaf</a:t>
            </a:r>
            <a:r>
              <a:rPr lang="en-US" sz="2000" dirty="0">
                <a:latin typeface="Poppins" pitchFamily="2" charset="77"/>
                <a:ea typeface="+mj-ea"/>
                <a:cs typeface="Poppins" pitchFamily="2" charset="77"/>
              </a:rPr>
              <a:t> hoe </a:t>
            </a:r>
            <a:r>
              <a:rPr lang="en-US" sz="2000" dirty="0" err="1">
                <a:latin typeface="Poppins" pitchFamily="2" charset="77"/>
                <a:ea typeface="+mj-ea"/>
                <a:cs typeface="Poppins" pitchFamily="2" charset="77"/>
              </a:rPr>
              <a:t>goed</a:t>
            </a:r>
            <a:r>
              <a:rPr lang="en-US" sz="2000" dirty="0">
                <a:latin typeface="Poppins" pitchFamily="2" charset="77"/>
                <a:ea typeface="+mj-ea"/>
                <a:cs typeface="Poppins" pitchFamily="2" charset="77"/>
              </a:rPr>
              <a:t> je de </a:t>
            </a:r>
            <a:r>
              <a:rPr lang="en-US" sz="2000" dirty="0" err="1">
                <a:latin typeface="Poppins" pitchFamily="2" charset="77"/>
                <a:ea typeface="+mj-ea"/>
                <a:cs typeface="Poppins" pitchFamily="2" charset="77"/>
              </a:rPr>
              <a:t>anticonceptie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gebruikt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kunt</a:t>
            </a:r>
            <a:r>
              <a:rPr lang="en-US" sz="2000" dirty="0">
                <a:latin typeface="Poppins" pitchFamily="2" charset="77"/>
                <a:ea typeface="+mj-ea"/>
                <a:cs typeface="Poppins" pitchFamily="2" charset="77"/>
              </a:rPr>
              <a:t> de </a:t>
            </a:r>
            <a:r>
              <a:rPr lang="en-US" sz="2000" dirty="0" err="1">
                <a:latin typeface="Poppins" pitchFamily="2" charset="77"/>
                <a:ea typeface="+mj-ea"/>
                <a:cs typeface="Poppins" pitchFamily="2" charset="77"/>
              </a:rPr>
              <a:t>anticonceptie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keer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vergeten</a:t>
            </a:r>
            <a:r>
              <a:rPr lang="en-US" sz="2000" dirty="0">
                <a:latin typeface="Poppins" pitchFamily="2" charset="77"/>
                <a:ea typeface="+mj-ea"/>
                <a:cs typeface="Poppins" pitchFamily="2" charset="77"/>
              </a:rPr>
              <a:t> en het </a:t>
            </a:r>
            <a:r>
              <a:rPr lang="en-US" sz="2000" dirty="0" err="1">
                <a:latin typeface="Poppins" pitchFamily="2" charset="77"/>
                <a:ea typeface="+mj-ea"/>
                <a:cs typeface="Poppins" pitchFamily="2" charset="77"/>
              </a:rPr>
              <a:t>condoom</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kan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scheuren</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Bij 4 op de 10 </a:t>
            </a:r>
            <a:r>
              <a:rPr lang="en-US" sz="2000" dirty="0" err="1">
                <a:latin typeface="Poppins" pitchFamily="2" charset="77"/>
                <a:ea typeface="+mj-ea"/>
                <a:cs typeface="Poppins" pitchFamily="2" charset="77"/>
              </a:rPr>
              <a:t>onbedoelde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zwangerschappen</a:t>
            </a:r>
            <a:r>
              <a:rPr lang="en-US" sz="2000" dirty="0">
                <a:latin typeface="Poppins" pitchFamily="2" charset="77"/>
                <a:ea typeface="+mj-ea"/>
                <a:cs typeface="Poppins" pitchFamily="2" charset="77"/>
              </a:rPr>
              <a:t> was er wel </a:t>
            </a:r>
            <a:r>
              <a:rPr lang="en-US" sz="2000" dirty="0" err="1">
                <a:latin typeface="Poppins" pitchFamily="2" charset="77"/>
                <a:ea typeface="+mj-ea"/>
                <a:cs typeface="Poppins" pitchFamily="2" charset="77"/>
              </a:rPr>
              <a:t>anticonceptie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gebruikt</a:t>
            </a:r>
            <a:r>
              <a:rPr lang="en-US" sz="2000" dirty="0">
                <a:latin typeface="Poppins" pitchFamily="2" charset="77"/>
                <a:ea typeface="+mj-ea"/>
                <a:cs typeface="Poppins" pitchFamily="2" charset="77"/>
              </a:rPr>
              <a:t>, maar </a:t>
            </a:r>
            <a:r>
              <a:rPr lang="en-US" sz="2000" dirty="0" err="1">
                <a:latin typeface="Poppins" pitchFamily="2" charset="77"/>
                <a:ea typeface="+mj-ea"/>
                <a:cs typeface="Poppins" pitchFamily="2" charset="77"/>
              </a:rPr>
              <a:t>ging</a:t>
            </a:r>
            <a:r>
              <a:rPr lang="en-US" sz="2000" dirty="0">
                <a:latin typeface="Poppins" pitchFamily="2" charset="77"/>
                <a:ea typeface="+mj-ea"/>
                <a:cs typeface="Poppins" pitchFamily="2" charset="77"/>
              </a:rPr>
              <a:t> er </a:t>
            </a:r>
            <a:r>
              <a:rPr lang="en-US" sz="2000" dirty="0" err="1">
                <a:latin typeface="Poppins" pitchFamily="2" charset="77"/>
                <a:ea typeface="+mj-ea"/>
                <a:cs typeface="Poppins" pitchFamily="2" charset="77"/>
              </a:rPr>
              <a:t>iets</a:t>
            </a:r>
            <a:r>
              <a:rPr lang="en-US" sz="2000" dirty="0">
                <a:latin typeface="Poppins" pitchFamily="2" charset="77"/>
                <a:ea typeface="+mj-ea"/>
                <a:cs typeface="Poppins" pitchFamily="2" charset="77"/>
              </a:rPr>
              <a:t> mis…</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Anticonceptie </a:t>
            </a:r>
            <a:r>
              <a:rPr lang="en-US" sz="2000" dirty="0" err="1">
                <a:latin typeface="Poppins" pitchFamily="2" charset="77"/>
                <a:ea typeface="+mj-ea"/>
                <a:cs typeface="Poppins" pitchFamily="2" charset="77"/>
              </a:rPr>
              <a:t>én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condoom</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gebruiken</a:t>
            </a:r>
            <a:r>
              <a:rPr lang="en-US" sz="2000" dirty="0">
                <a:latin typeface="Poppins" pitchFamily="2" charset="77"/>
                <a:ea typeface="+mj-ea"/>
                <a:cs typeface="Poppins" pitchFamily="2" charset="77"/>
              </a:rPr>
              <a:t>, is het </a:t>
            </a:r>
            <a:r>
              <a:rPr lang="en-US" sz="2000" dirty="0" err="1">
                <a:latin typeface="Poppins" pitchFamily="2" charset="77"/>
                <a:ea typeface="+mj-ea"/>
                <a:cs typeface="Poppins" pitchFamily="2" charset="77"/>
              </a:rPr>
              <a:t>meest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veilig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Zeker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jongen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weet</a:t>
            </a:r>
            <a:r>
              <a:rPr lang="en-US" sz="2000" dirty="0">
                <a:latin typeface="Poppins" pitchFamily="2" charset="77"/>
                <a:ea typeface="+mj-ea"/>
                <a:cs typeface="Poppins" pitchFamily="2" charset="77"/>
              </a:rPr>
              <a:t> of het </a:t>
            </a:r>
            <a:r>
              <a:rPr lang="en-US" sz="2000" dirty="0" err="1">
                <a:latin typeface="Poppins" pitchFamily="2" charset="77"/>
                <a:ea typeface="+mj-ea"/>
                <a:cs typeface="Poppins" pitchFamily="2" charset="77"/>
              </a:rPr>
              <a:t>meisje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zich</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goed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heeft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beschermd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tegen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zwangerschap</a:t>
            </a:r>
            <a:r>
              <a:rPr lang="en-US" sz="2000" dirty="0">
                <a:latin typeface="Poppins" pitchFamily="2" charset="77"/>
                <a:ea typeface="+mj-ea"/>
                <a:cs typeface="Poppins" pitchFamily="2" charset="77"/>
              </a:rPr>
              <a:t>.</a:t>
            </a:r>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2273837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5B3BB1B-4F7E-ED4F-9654-DC130F1818B0}"/>
              </a:ext>
            </a:extLst>
          </p:cNvPr>
          <p:cNvSpPr>
            <a:spLocks noGrp="1"/>
          </p:cNvSpPr>
          <p:nvPr>
            <p:ph type="ctrTitle"/>
          </p:nvPr>
        </p:nvSpPr>
        <p:spPr/>
        <p:txBody>
          <a:bodyPr>
            <a:normAutofit fontScale="90000"/>
          </a:bodyPr>
          <a:lstStyle/>
          <a:p>
            <a:r>
              <a:rPr lang="nl-NL" sz="6000" dirty="0"/>
              <a:t>Einde quiz</a:t>
            </a:r>
            <a:br>
              <a:rPr lang="nl-NL" dirty="0"/>
            </a:br>
            <a:br>
              <a:rPr lang="nl-NL" dirty="0"/>
            </a:br>
            <a:r>
              <a:rPr lang="nl-NL" dirty="0"/>
              <a:t>Meer weten? Kijk op </a:t>
            </a:r>
            <a:r>
              <a:rPr lang="nl-NL" dirty="0">
                <a:solidFill>
                  <a:schemeClr val="accent4"/>
                </a:solidFill>
              </a:rPr>
              <a:t>www.sense.info</a:t>
            </a:r>
            <a:br>
              <a:rPr lang="nl-NL" dirty="0">
                <a:solidFill>
                  <a:schemeClr val="accent4"/>
                </a:solidFill>
              </a:rPr>
            </a:br>
            <a:r>
              <a:rPr lang="nl-NL" sz="4600" dirty="0"/>
              <a:t>voor betrouwbare informatie over seksualiteit</a:t>
            </a:r>
          </a:p>
        </p:txBody>
      </p:sp>
      <p:sp>
        <p:nvSpPr>
          <p:cNvPr id="6" name="Tijdelijke aanduiding voor dianummer 5">
            <a:extLst>
              <a:ext uri="{FF2B5EF4-FFF2-40B4-BE49-F238E27FC236}">
                <a16:creationId xmlns:a16="http://schemas.microsoft.com/office/drawing/2014/main" id="{9FF0E4BF-A181-9942-8BA9-3CB207F27A5A}"/>
              </a:ext>
            </a:extLst>
          </p:cNvPr>
          <p:cNvSpPr>
            <a:spLocks noGrp="1"/>
          </p:cNvSpPr>
          <p:nvPr>
            <p:ph type="sldNum" sz="quarter" idx="4294967295"/>
          </p:nvPr>
        </p:nvSpPr>
        <p:spPr>
          <a:xfrm>
            <a:off x="10739438" y="6356350"/>
            <a:ext cx="1452562" cy="365125"/>
          </a:xfrm>
          <a:prstGeom prst="rect">
            <a:avLst/>
          </a:prstGeom>
        </p:spPr>
        <p:txBody>
          <a:bodyPr/>
          <a:lstStyle/>
          <a:p>
            <a:fld id="{65C52DD0-7CD6-E844-9524-97C054975D85}" type="slidenum">
              <a:rPr lang="nl-NL" smtClean="0"/>
              <a:t>23</a:t>
            </a:fld>
            <a:endParaRPr lang="nl-NL" dirty="0"/>
          </a:p>
        </p:txBody>
      </p:sp>
    </p:spTree>
    <p:extLst>
      <p:ext uri="{BB962C8B-B14F-4D97-AF65-F5344CB8AC3E}">
        <p14:creationId xmlns:p14="http://schemas.microsoft.com/office/powerpoint/2010/main" val="2369113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CA5D684-4DA4-7F4A-81F3-152C29624993}"/>
              </a:ext>
            </a:extLst>
          </p:cNvPr>
          <p:cNvSpPr>
            <a:spLocks noGrp="1"/>
          </p:cNvSpPr>
          <p:nvPr>
            <p:ph type="ctrTitle"/>
          </p:nvPr>
        </p:nvSpPr>
        <p:spPr/>
        <p:txBody>
          <a:bodyPr/>
          <a:lstStyle/>
          <a:p>
            <a:r>
              <a:rPr lang="nl-NL" dirty="0">
                <a:solidFill>
                  <a:schemeClr val="bg1"/>
                </a:solidFill>
              </a:rPr>
              <a:t>Quiz: Wat weet jij van de keuzeopties bij onbedoelde zwangerschap?</a:t>
            </a:r>
          </a:p>
        </p:txBody>
      </p:sp>
    </p:spTree>
    <p:extLst>
      <p:ext uri="{BB962C8B-B14F-4D97-AF65-F5344CB8AC3E}">
        <p14:creationId xmlns:p14="http://schemas.microsoft.com/office/powerpoint/2010/main" val="4274216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geen geld hebt om voor een kind te zorgen, krijg je geld van de overheid</a:t>
            </a:r>
          </a:p>
        </p:txBody>
      </p:sp>
    </p:spTree>
    <p:extLst>
      <p:ext uri="{BB962C8B-B14F-4D97-AF65-F5344CB8AC3E}">
        <p14:creationId xmlns:p14="http://schemas.microsoft.com/office/powerpoint/2010/main" val="1002062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3477875"/>
          </a:xfrm>
          <a:prstGeom prst="rect">
            <a:avLst/>
          </a:prstGeom>
          <a:noFill/>
        </p:spPr>
        <p:txBody>
          <a:bodyPr wrap="square" rtlCol="0">
            <a:spAutoFit/>
          </a:bodyPr>
          <a:lstStyle/>
          <a:p>
            <a:r>
              <a:rPr lang="nl-NL" sz="2000" dirty="0">
                <a:latin typeface="Poppins" pitchFamily="2" charset="77"/>
                <a:ea typeface="+mj-ea"/>
                <a:cs typeface="Poppins" pitchFamily="2" charset="77"/>
              </a:rPr>
              <a:t>Er zijn inderdaad financiële regelingen voor ouders die niet veel verdienen. Want een kind onderhouden kost heel veel geld. Je kunt misschien babyspullen goedkoop of gratis van iemand krijgen, maar je moet natuurlijk ook wekelijks luiers, poedermelk en eten kopen en dat kost veel.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Ook al kun je van de overheid een tegemoetkoming krijgen in de kosten. Veel tienerouders moeten daarnaast ook gaan werken om genoeg geld te verdienen. </a:t>
            </a:r>
          </a:p>
          <a:p>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1428622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je kind afstaat voor pleegzorg, heb je nog wel recht op contact met je kind</a:t>
            </a:r>
          </a:p>
        </p:txBody>
      </p:sp>
    </p:spTree>
    <p:extLst>
      <p:ext uri="{BB962C8B-B14F-4D97-AF65-F5344CB8AC3E}">
        <p14:creationId xmlns:p14="http://schemas.microsoft.com/office/powerpoint/2010/main" val="697333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1631216"/>
          </a:xfrm>
          <a:prstGeom prst="rect">
            <a:avLst/>
          </a:prstGeom>
          <a:noFill/>
        </p:spPr>
        <p:txBody>
          <a:bodyPr wrap="square" rtlCol="0">
            <a:spAutoFit/>
          </a:bodyPr>
          <a:lstStyle/>
          <a:p>
            <a:r>
              <a:rPr lang="nl-NL" sz="2000" dirty="0">
                <a:latin typeface="Poppins" pitchFamily="2" charset="77"/>
                <a:ea typeface="+mj-ea"/>
                <a:cs typeface="Poppins" pitchFamily="2" charset="77"/>
              </a:rPr>
              <a:t>Klopt, als je kind door pleegouders wordt opgevoed, kun je een rol blijven spelen in het leven van je kind.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De pleegzorg kan ook tijdelijk zijn, tot je zelf voor je kind kunt zorgen.</a:t>
            </a:r>
          </a:p>
        </p:txBody>
      </p:sp>
    </p:spTree>
    <p:extLst>
      <p:ext uri="{BB962C8B-B14F-4D97-AF65-F5344CB8AC3E}">
        <p14:creationId xmlns:p14="http://schemas.microsoft.com/office/powerpoint/2010/main" val="1589418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je kind afstaat voor adoptie, heb je ook recht op contact met je kind</a:t>
            </a:r>
          </a:p>
        </p:txBody>
      </p:sp>
    </p:spTree>
    <p:extLst>
      <p:ext uri="{BB962C8B-B14F-4D97-AF65-F5344CB8AC3E}">
        <p14:creationId xmlns:p14="http://schemas.microsoft.com/office/powerpoint/2010/main" val="1668239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Van sommige anticonceptiemiddelen kun je onvruchtbaar worden</a:t>
            </a:r>
          </a:p>
        </p:txBody>
      </p:sp>
    </p:spTree>
    <p:extLst>
      <p:ext uri="{BB962C8B-B14F-4D97-AF65-F5344CB8AC3E}">
        <p14:creationId xmlns:p14="http://schemas.microsoft.com/office/powerpoint/2010/main" val="2894590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8" y="2217668"/>
            <a:ext cx="7554141" cy="3477875"/>
          </a:xfrm>
          <a:prstGeom prst="rect">
            <a:avLst/>
          </a:prstGeom>
          <a:noFill/>
        </p:spPr>
        <p:txBody>
          <a:bodyPr wrap="square" rtlCol="0">
            <a:spAutoFit/>
          </a:bodyPr>
          <a:lstStyle/>
          <a:p>
            <a:r>
              <a:rPr lang="en-US" sz="2000" dirty="0">
                <a:latin typeface="Poppins" pitchFamily="2" charset="77"/>
                <a:ea typeface="+mj-ea"/>
                <a:cs typeface="Poppins" pitchFamily="2" charset="77"/>
              </a:rPr>
              <a:t>Bij </a:t>
            </a:r>
            <a:r>
              <a:rPr lang="en-US" sz="2000" dirty="0" err="1">
                <a:latin typeface="Poppins" pitchFamily="2" charset="77"/>
                <a:ea typeface="+mj-ea"/>
                <a:cs typeface="Poppins" pitchFamily="2" charset="77"/>
              </a:rPr>
              <a:t>adoptie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heb</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geen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zeggenschap</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meer</a:t>
            </a:r>
            <a:r>
              <a:rPr lang="en-US" sz="2000" dirty="0">
                <a:latin typeface="Poppins" pitchFamily="2" charset="77"/>
                <a:ea typeface="+mj-ea"/>
                <a:cs typeface="Poppins" pitchFamily="2" charset="77"/>
              </a:rPr>
              <a:t> over je kind en is er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omgangsregeling</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Je </a:t>
            </a:r>
            <a:r>
              <a:rPr lang="en-US" sz="2000" dirty="0" err="1">
                <a:latin typeface="Poppins" pitchFamily="2" charset="77"/>
                <a:ea typeface="+mj-ea"/>
                <a:cs typeface="Poppins" pitchFamily="2" charset="77"/>
              </a:rPr>
              <a:t>kunt</a:t>
            </a:r>
            <a:r>
              <a:rPr lang="en-US" sz="2000" dirty="0">
                <a:latin typeface="Poppins" pitchFamily="2" charset="77"/>
                <a:ea typeface="+mj-ea"/>
                <a:cs typeface="Poppins" pitchFamily="2" charset="77"/>
              </a:rPr>
              <a:t> wel </a:t>
            </a:r>
            <a:r>
              <a:rPr lang="en-US" sz="2000" dirty="0" err="1">
                <a:latin typeface="Poppins" pitchFamily="2" charset="77"/>
                <a:ea typeface="+mj-ea"/>
                <a:cs typeface="Poppins" pitchFamily="2" charset="77"/>
              </a:rPr>
              <a:t>aangeven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af</a:t>
            </a:r>
            <a:r>
              <a:rPr lang="en-US" sz="2000" dirty="0">
                <a:latin typeface="Poppins" pitchFamily="2" charset="77"/>
                <a:ea typeface="+mj-ea"/>
                <a:cs typeface="Poppins" pitchFamily="2" charset="77"/>
              </a:rPr>
              <a:t> en toe </a:t>
            </a:r>
            <a:r>
              <a:rPr lang="en-US" sz="2000" dirty="0" err="1">
                <a:latin typeface="Poppins" pitchFamily="2" charset="77"/>
                <a:ea typeface="+mj-ea"/>
                <a:cs typeface="Poppins" pitchFamily="2" charset="77"/>
              </a:rPr>
              <a:t>informatie</a:t>
            </a:r>
            <a:r>
              <a:rPr lang="en-US" sz="2000" dirty="0">
                <a:latin typeface="Poppins" pitchFamily="2" charset="77"/>
                <a:ea typeface="+mj-ea"/>
                <a:cs typeface="Poppins" pitchFamily="2" charset="77"/>
              </a:rPr>
              <a:t> of </a:t>
            </a:r>
            <a:r>
              <a:rPr lang="en-US" sz="2000" dirty="0" err="1">
                <a:latin typeface="Poppins" pitchFamily="2" charset="77"/>
                <a:ea typeface="+mj-ea"/>
                <a:cs typeface="Poppins" pitchFamily="2" charset="77"/>
              </a:rPr>
              <a:t>foto’s</a:t>
            </a:r>
            <a:r>
              <a:rPr lang="en-US" sz="2000" dirty="0">
                <a:latin typeface="Poppins" pitchFamily="2" charset="77"/>
                <a:ea typeface="+mj-ea"/>
                <a:cs typeface="Poppins" pitchFamily="2" charset="77"/>
              </a:rPr>
              <a:t> wilt </a:t>
            </a:r>
            <a:r>
              <a:rPr lang="en-US" sz="2000" dirty="0" err="1">
                <a:latin typeface="Poppins" pitchFamily="2" charset="77"/>
                <a:ea typeface="+mj-ea"/>
                <a:cs typeface="Poppins" pitchFamily="2" charset="77"/>
              </a:rPr>
              <a:t>ontvangen</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Je </a:t>
            </a:r>
            <a:r>
              <a:rPr lang="en-US" sz="2000" dirty="0" err="1">
                <a:latin typeface="Poppins" pitchFamily="2" charset="77"/>
                <a:ea typeface="+mj-ea"/>
                <a:cs typeface="Poppins" pitchFamily="2" charset="77"/>
              </a:rPr>
              <a:t>kunt</a:t>
            </a:r>
            <a:r>
              <a:rPr lang="en-US" sz="2000" dirty="0">
                <a:latin typeface="Poppins" pitchFamily="2" charset="77"/>
                <a:ea typeface="+mj-ea"/>
                <a:cs typeface="Poppins" pitchFamily="2" charset="77"/>
              </a:rPr>
              <a:t> pas </a:t>
            </a:r>
            <a:r>
              <a:rPr lang="en-US" sz="2000" dirty="0" err="1">
                <a:latin typeface="Poppins" pitchFamily="2" charset="77"/>
                <a:ea typeface="+mj-ea"/>
                <a:cs typeface="Poppins" pitchFamily="2" charset="77"/>
              </a:rPr>
              <a:t>toestemming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geven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adoptie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zelf</a:t>
            </a:r>
            <a:r>
              <a:rPr lang="en-US" sz="2000" dirty="0">
                <a:latin typeface="Poppins" pitchFamily="2" charset="77"/>
                <a:ea typeface="+mj-ea"/>
                <a:cs typeface="Poppins" pitchFamily="2" charset="77"/>
              </a:rPr>
              <a:t> 18 </a:t>
            </a:r>
            <a:r>
              <a:rPr lang="en-US" sz="2000" dirty="0" err="1">
                <a:latin typeface="Poppins" pitchFamily="2" charset="77"/>
                <a:ea typeface="+mj-ea"/>
                <a:cs typeface="Poppins" pitchFamily="2" charset="77"/>
              </a:rPr>
              <a:t>jaar</a:t>
            </a:r>
            <a:r>
              <a:rPr lang="en-US" sz="2000" dirty="0">
                <a:latin typeface="Poppins" pitchFamily="2" charset="77"/>
                <a:ea typeface="+mj-ea"/>
                <a:cs typeface="Poppins" pitchFamily="2" charset="77"/>
              </a:rPr>
              <a:t> bent.</a:t>
            </a:r>
          </a:p>
          <a:p>
            <a:endParaRPr lang="en-US" sz="2000" dirty="0">
              <a:latin typeface="Poppins" pitchFamily="2" charset="77"/>
              <a:ea typeface="+mj-ea"/>
              <a:cs typeface="Poppins" pitchFamily="2" charset="77"/>
            </a:endParaRPr>
          </a:p>
          <a:p>
            <a:endParaRPr lang="en-US" sz="2000" dirty="0"/>
          </a:p>
          <a:p>
            <a:endParaRPr lang="nl-NL" sz="2000" dirty="0"/>
          </a:p>
        </p:txBody>
      </p:sp>
    </p:spTree>
    <p:extLst>
      <p:ext uri="{BB962C8B-B14F-4D97-AF65-F5344CB8AC3E}">
        <p14:creationId xmlns:p14="http://schemas.microsoft.com/office/powerpoint/2010/main" val="1963220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vader heb je dezelfde rechten als de moeder</a:t>
            </a:r>
          </a:p>
        </p:txBody>
      </p:sp>
    </p:spTree>
    <p:extLst>
      <p:ext uri="{BB962C8B-B14F-4D97-AF65-F5344CB8AC3E}">
        <p14:creationId xmlns:p14="http://schemas.microsoft.com/office/powerpoint/2010/main" val="1926763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8" y="1922393"/>
            <a:ext cx="7554141" cy="4401205"/>
          </a:xfrm>
          <a:prstGeom prst="rect">
            <a:avLst/>
          </a:prstGeom>
          <a:noFill/>
        </p:spPr>
        <p:txBody>
          <a:bodyPr wrap="square" rtlCol="0">
            <a:spAutoFit/>
          </a:bodyPr>
          <a:lstStyle/>
          <a:p>
            <a:r>
              <a:rPr lang="en-US" sz="2000" dirty="0">
                <a:latin typeface="Poppins" pitchFamily="2" charset="77"/>
                <a:ea typeface="+mj-ea"/>
                <a:cs typeface="Poppins" pitchFamily="2" charset="77"/>
              </a:rPr>
              <a:t>Als </a:t>
            </a:r>
            <a:r>
              <a:rPr lang="en-US" sz="2000" dirty="0" err="1">
                <a:latin typeface="Poppins" pitchFamily="2" charset="77"/>
                <a:ea typeface="+mj-ea"/>
                <a:cs typeface="Poppins" pitchFamily="2" charset="77"/>
              </a:rPr>
              <a:t>biologische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vader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moet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je</a:t>
            </a:r>
            <a:r>
              <a:rPr lang="en-US" sz="2000" dirty="0">
                <a:latin typeface="Poppins" pitchFamily="2" charset="77"/>
                <a:ea typeface="+mj-ea"/>
                <a:cs typeface="Poppins" pitchFamily="2" charset="77"/>
              </a:rPr>
              <a:t> kind </a:t>
            </a:r>
            <a:r>
              <a:rPr lang="en-US" sz="2000" dirty="0" err="1">
                <a:latin typeface="Poppins" pitchFamily="2" charset="77"/>
                <a:ea typeface="+mj-ea"/>
                <a:cs typeface="Poppins" pitchFamily="2" charset="77"/>
              </a:rPr>
              <a:t>erkennen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de wet </a:t>
            </a:r>
            <a:r>
              <a:rPr lang="en-US" sz="2000" dirty="0" err="1">
                <a:latin typeface="Poppins" pitchFamily="2" charset="77"/>
                <a:ea typeface="+mj-ea"/>
                <a:cs typeface="Poppins" pitchFamily="2" charset="77"/>
              </a:rPr>
              <a:t>vader</a:t>
            </a:r>
            <a:r>
              <a:rPr lang="en-US" sz="2000" dirty="0">
                <a:latin typeface="Poppins" pitchFamily="2" charset="77"/>
                <a:ea typeface="+mj-ea"/>
                <a:cs typeface="Poppins" pitchFamily="2" charset="77"/>
              </a:rPr>
              <a:t> wilt </a:t>
            </a:r>
            <a:r>
              <a:rPr lang="en-US" sz="2000" dirty="0" err="1">
                <a:latin typeface="Poppins" pitchFamily="2" charset="77"/>
                <a:ea typeface="+mj-ea"/>
                <a:cs typeface="Poppins" pitchFamily="2" charset="77"/>
              </a:rPr>
              <a:t>zijn</a:t>
            </a:r>
            <a:r>
              <a:rPr lang="en-US" sz="2000" dirty="0">
                <a:latin typeface="Poppins" pitchFamily="2" charset="77"/>
                <a:ea typeface="+mj-ea"/>
                <a:cs typeface="Poppins" pitchFamily="2" charset="77"/>
              </a:rPr>
              <a:t>. Als je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de </a:t>
            </a:r>
            <a:r>
              <a:rPr lang="en-US" sz="2000" dirty="0" err="1">
                <a:latin typeface="Poppins" pitchFamily="2" charset="77"/>
                <a:ea typeface="+mj-ea"/>
                <a:cs typeface="Poppins" pitchFamily="2" charset="77"/>
              </a:rPr>
              <a:t>biologische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vader</a:t>
            </a:r>
            <a:r>
              <a:rPr lang="en-US" sz="2000" dirty="0">
                <a:latin typeface="Poppins" pitchFamily="2" charset="77"/>
                <a:ea typeface="+mj-ea"/>
                <a:cs typeface="Poppins" pitchFamily="2" charset="77"/>
              </a:rPr>
              <a:t> bent, </a:t>
            </a:r>
            <a:r>
              <a:rPr lang="en-US" sz="2000" dirty="0" err="1">
                <a:latin typeface="Poppins" pitchFamily="2" charset="77"/>
                <a:ea typeface="+mj-ea"/>
                <a:cs typeface="Poppins" pitchFamily="2" charset="77"/>
              </a:rPr>
              <a:t>kun</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kind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erkennen</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Om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kind te </a:t>
            </a:r>
            <a:r>
              <a:rPr lang="en-US" sz="2000" dirty="0" err="1">
                <a:latin typeface="Poppins" pitchFamily="2" charset="77"/>
                <a:ea typeface="+mj-ea"/>
                <a:cs typeface="Poppins" pitchFamily="2" charset="77"/>
              </a:rPr>
              <a:t>erkennen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moet</a:t>
            </a:r>
            <a:r>
              <a:rPr lang="en-US" sz="2000" dirty="0">
                <a:latin typeface="Poppins" pitchFamily="2" charset="77"/>
                <a:ea typeface="+mj-ea"/>
                <a:cs typeface="Poppins" pitchFamily="2" charset="77"/>
              </a:rPr>
              <a:t> je 16 </a:t>
            </a:r>
            <a:r>
              <a:rPr lang="en-US" sz="2000" dirty="0" err="1">
                <a:latin typeface="Poppins" pitchFamily="2" charset="77"/>
                <a:ea typeface="+mj-ea"/>
                <a:cs typeface="Poppins" pitchFamily="2" charset="77"/>
              </a:rPr>
              <a:t>jaar</a:t>
            </a:r>
            <a:r>
              <a:rPr lang="en-US" sz="2000" dirty="0">
                <a:latin typeface="Poppins" pitchFamily="2" charset="77"/>
                <a:ea typeface="+mj-ea"/>
                <a:cs typeface="Poppins" pitchFamily="2" charset="77"/>
              </a:rPr>
              <a:t> of </a:t>
            </a:r>
            <a:r>
              <a:rPr lang="en-US" sz="2000" dirty="0" err="1">
                <a:latin typeface="Poppins" pitchFamily="2" charset="77"/>
                <a:ea typeface="+mj-ea"/>
                <a:cs typeface="Poppins" pitchFamily="2" charset="77"/>
              </a:rPr>
              <a:t>ouder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zijn</a:t>
            </a:r>
            <a:r>
              <a:rPr lang="en-US" sz="2000" dirty="0">
                <a:latin typeface="Poppins" pitchFamily="2" charset="77"/>
                <a:ea typeface="+mj-ea"/>
                <a:cs typeface="Poppins" pitchFamily="2" charset="77"/>
              </a:rPr>
              <a:t>, en de </a:t>
            </a:r>
            <a:r>
              <a:rPr lang="en-US" sz="2000" dirty="0" err="1">
                <a:latin typeface="Poppins" pitchFamily="2" charset="77"/>
                <a:ea typeface="+mj-ea"/>
                <a:cs typeface="Poppins" pitchFamily="2" charset="77"/>
              </a:rPr>
              <a:t>moeder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moet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toestemming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geven</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Als je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kind </a:t>
            </a:r>
            <a:r>
              <a:rPr lang="en-US" sz="2000" dirty="0" err="1">
                <a:latin typeface="Poppins" pitchFamily="2" charset="77"/>
                <a:ea typeface="+mj-ea"/>
                <a:cs typeface="Poppins" pitchFamily="2" charset="77"/>
              </a:rPr>
              <a:t>erkent</a:t>
            </a:r>
            <a:r>
              <a:rPr lang="en-US" sz="2000" dirty="0">
                <a:latin typeface="Poppins" pitchFamily="2" charset="77"/>
                <a:ea typeface="+mj-ea"/>
                <a:cs typeface="Poppins" pitchFamily="2" charset="77"/>
              </a:rPr>
              <a:t>, ben je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verantwoordelijk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onderhoud</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betekent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automatisch</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ook</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wettelijk</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gezag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hebt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dus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handtekeningen</a:t>
            </a:r>
            <a:r>
              <a:rPr lang="en-US" sz="2000" dirty="0">
                <a:latin typeface="Poppins" pitchFamily="2" charset="77"/>
                <a:ea typeface="+mj-ea"/>
                <a:cs typeface="Poppins" pitchFamily="2" charset="77"/>
              </a:rPr>
              <a:t> mag </a:t>
            </a:r>
            <a:r>
              <a:rPr lang="en-US" sz="2000" dirty="0" err="1">
                <a:latin typeface="Poppins" pitchFamily="2" charset="77"/>
                <a:ea typeface="+mj-ea"/>
                <a:cs typeface="Poppins" pitchFamily="2" charset="77"/>
              </a:rPr>
              <a:t>zetten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bij</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beslissingen</a:t>
            </a:r>
            <a:r>
              <a:rPr lang="en-US" sz="2000" dirty="0">
                <a:latin typeface="Poppins" pitchFamily="2" charset="77"/>
                <a:ea typeface="+mj-ea"/>
                <a:cs typeface="Poppins" pitchFamily="2" charset="77"/>
              </a:rPr>
              <a:t> over je kind.</a:t>
            </a:r>
          </a:p>
          <a:p>
            <a:endParaRPr lang="en-US" sz="2000" dirty="0">
              <a:latin typeface="Poppins" pitchFamily="2" charset="77"/>
              <a:ea typeface="+mj-ea"/>
              <a:cs typeface="Poppins" pitchFamily="2" charset="77"/>
            </a:endParaRPr>
          </a:p>
          <a:p>
            <a:endParaRPr lang="en-US" sz="2000" dirty="0"/>
          </a:p>
          <a:p>
            <a:endParaRPr lang="nl-NL" sz="2000" dirty="0"/>
          </a:p>
        </p:txBody>
      </p:sp>
    </p:spTree>
    <p:extLst>
      <p:ext uri="{BB962C8B-B14F-4D97-AF65-F5344CB8AC3E}">
        <p14:creationId xmlns:p14="http://schemas.microsoft.com/office/powerpoint/2010/main" val="3642489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13 weken of langer zwanger bent, kun je niet bij elke abortuskliniek terecht voor een abortus</a:t>
            </a:r>
          </a:p>
        </p:txBody>
      </p:sp>
    </p:spTree>
    <p:extLst>
      <p:ext uri="{BB962C8B-B14F-4D97-AF65-F5344CB8AC3E}">
        <p14:creationId xmlns:p14="http://schemas.microsoft.com/office/powerpoint/2010/main" val="1000545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2862322"/>
          </a:xfrm>
          <a:prstGeom prst="rect">
            <a:avLst/>
          </a:prstGeom>
          <a:noFill/>
        </p:spPr>
        <p:txBody>
          <a:bodyPr wrap="square" rtlCol="0">
            <a:spAutoFit/>
          </a:bodyPr>
          <a:lstStyle/>
          <a:p>
            <a:r>
              <a:rPr lang="nl-NL" sz="2000" dirty="0">
                <a:latin typeface="Poppins" pitchFamily="2" charset="77"/>
                <a:ea typeface="+mj-ea"/>
                <a:cs typeface="Poppins" pitchFamily="2" charset="77"/>
              </a:rPr>
              <a:t>Klopt, er zijn 16 abortusklinieken in Nederland, en het verschilt tot hoe ver in een zwangerschap zij een abortus uitvoeren.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Na 22 weken is een abortus niet meer mogelijk.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84% van de abortussen vindt plaats in de eerste 12 weken van de zwangerschap.</a:t>
            </a:r>
          </a:p>
          <a:p>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727523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nog geen 16 jaar bent, heb je van een ouder toestemming nodig voor een abortus</a:t>
            </a:r>
          </a:p>
        </p:txBody>
      </p:sp>
    </p:spTree>
    <p:extLst>
      <p:ext uri="{BB962C8B-B14F-4D97-AF65-F5344CB8AC3E}">
        <p14:creationId xmlns:p14="http://schemas.microsoft.com/office/powerpoint/2010/main" val="1459491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3477875"/>
          </a:xfrm>
          <a:prstGeom prst="rect">
            <a:avLst/>
          </a:prstGeom>
          <a:noFill/>
        </p:spPr>
        <p:txBody>
          <a:bodyPr wrap="square" rtlCol="0">
            <a:spAutoFit/>
          </a:bodyPr>
          <a:lstStyle/>
          <a:p>
            <a:r>
              <a:rPr lang="nl-NL" sz="2000" dirty="0">
                <a:latin typeface="Poppins" pitchFamily="2" charset="77"/>
                <a:ea typeface="+mj-ea"/>
                <a:cs typeface="Poppins" pitchFamily="2" charset="77"/>
              </a:rPr>
              <a:t>Tot je 16 bent mag je niet zelf beslissen over een abortus. Je hebt toestemming nodig van een ouder of voogd.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Heb je geen toestemming of ben je bang voor de reactie van je ouders? Dan is een abortus toch mogelijk. De abortuskliniek regelt dat je met een andere volwassene praat, bijvoorbeeld een maatschappelijk werker of een arts.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Dit is om zeker te weten dat je er goed over hebt nagedacht en je achter je keuze staat.</a:t>
            </a:r>
          </a:p>
        </p:txBody>
      </p:sp>
    </p:spTree>
    <p:extLst>
      <p:ext uri="{BB962C8B-B14F-4D97-AF65-F5344CB8AC3E}">
        <p14:creationId xmlns:p14="http://schemas.microsoft.com/office/powerpoint/2010/main" val="2958013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133E5-9E91-164D-9EEB-F132D9095A60}"/>
              </a:ext>
            </a:extLst>
          </p:cNvPr>
          <p:cNvSpPr>
            <a:spLocks noGrp="1"/>
          </p:cNvSpPr>
          <p:nvPr>
            <p:ph type="ctrTitle"/>
          </p:nvPr>
        </p:nvSpPr>
        <p:spPr>
          <a:xfrm>
            <a:off x="2076783" y="2897571"/>
            <a:ext cx="8899192" cy="3623554"/>
          </a:xfrm>
        </p:spPr>
        <p:txBody>
          <a:bodyPr/>
          <a:lstStyle/>
          <a:p>
            <a:r>
              <a:rPr lang="nl-NL" dirty="0"/>
              <a:t>Filmpjes van twee meiden die ieder een andere keuze maakten</a:t>
            </a:r>
          </a:p>
        </p:txBody>
      </p:sp>
    </p:spTree>
    <p:extLst>
      <p:ext uri="{BB962C8B-B14F-4D97-AF65-F5344CB8AC3E}">
        <p14:creationId xmlns:p14="http://schemas.microsoft.com/office/powerpoint/2010/main" val="1182309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Michelle</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707886"/>
          </a:xfrm>
          <a:prstGeom prst="rect">
            <a:avLst/>
          </a:prstGeom>
          <a:noFill/>
        </p:spPr>
        <p:txBody>
          <a:bodyPr wrap="square" rtlCol="0">
            <a:spAutoFit/>
          </a:bodyPr>
          <a:lstStyle/>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p:txBody>
      </p:sp>
      <p:pic>
        <p:nvPicPr>
          <p:cNvPr id="4" name="Onlinemedia 3" title="Tienermoeder | Jurre's Date met Michelle">
            <a:hlinkClick r:id="" action="ppaction://media"/>
            <a:extLst>
              <a:ext uri="{FF2B5EF4-FFF2-40B4-BE49-F238E27FC236}">
                <a16:creationId xmlns:a16="http://schemas.microsoft.com/office/drawing/2014/main" id="{5B7F00CC-9371-77A6-42A6-4EA56A52BE72}"/>
              </a:ext>
            </a:extLst>
          </p:cNvPr>
          <p:cNvPicPr>
            <a:picLocks noRot="1" noChangeAspect="1"/>
          </p:cNvPicPr>
          <p:nvPr>
            <a:videoFile r:link="rId1"/>
          </p:nvPr>
        </p:nvPicPr>
        <p:blipFill>
          <a:blip r:embed="rId3"/>
          <a:stretch>
            <a:fillRect/>
          </a:stretch>
        </p:blipFill>
        <p:spPr>
          <a:xfrm>
            <a:off x="2245360" y="1396264"/>
            <a:ext cx="8402410" cy="4747362"/>
          </a:xfrm>
          <a:prstGeom prst="rect">
            <a:avLst/>
          </a:prstGeom>
        </p:spPr>
      </p:pic>
    </p:spTree>
    <p:extLst>
      <p:ext uri="{BB962C8B-B14F-4D97-AF65-F5344CB8AC3E}">
        <p14:creationId xmlns:p14="http://schemas.microsoft.com/office/powerpoint/2010/main" val="362128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Liselotte</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1674743"/>
            <a:ext cx="7554141" cy="707886"/>
          </a:xfrm>
          <a:prstGeom prst="rect">
            <a:avLst/>
          </a:prstGeom>
          <a:noFill/>
        </p:spPr>
        <p:txBody>
          <a:bodyPr wrap="square" rtlCol="0">
            <a:spAutoFit/>
          </a:bodyPr>
          <a:lstStyle/>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p:txBody>
      </p:sp>
      <p:pic>
        <p:nvPicPr>
          <p:cNvPr id="3" name="Onlinemedia 2" title="Abortus | Jurre's Date met Lieselotte S02E13">
            <a:hlinkClick r:id="" action="ppaction://media"/>
            <a:extLst>
              <a:ext uri="{FF2B5EF4-FFF2-40B4-BE49-F238E27FC236}">
                <a16:creationId xmlns:a16="http://schemas.microsoft.com/office/drawing/2014/main" id="{14DE836E-A182-B8E0-3ECC-9D7F3387D4C0}"/>
              </a:ext>
            </a:extLst>
          </p:cNvPr>
          <p:cNvPicPr>
            <a:picLocks noRot="1" noChangeAspect="1"/>
          </p:cNvPicPr>
          <p:nvPr>
            <a:videoFile r:link="rId1"/>
          </p:nvPr>
        </p:nvPicPr>
        <p:blipFill>
          <a:blip r:embed="rId3"/>
          <a:stretch>
            <a:fillRect/>
          </a:stretch>
        </p:blipFill>
        <p:spPr>
          <a:xfrm>
            <a:off x="1954349" y="1440472"/>
            <a:ext cx="8457572" cy="4778528"/>
          </a:xfrm>
          <a:prstGeom prst="rect">
            <a:avLst/>
          </a:prstGeom>
        </p:spPr>
      </p:pic>
    </p:spTree>
    <p:extLst>
      <p:ext uri="{BB962C8B-B14F-4D97-AF65-F5344CB8AC3E}">
        <p14:creationId xmlns:p14="http://schemas.microsoft.com/office/powerpoint/2010/main" val="18439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3170099"/>
          </a:xfrm>
          <a:prstGeom prst="rect">
            <a:avLst/>
          </a:prstGeom>
          <a:noFill/>
        </p:spPr>
        <p:txBody>
          <a:bodyPr wrap="square" rtlCol="0">
            <a:spAutoFit/>
          </a:bodyPr>
          <a:lstStyle/>
          <a:p>
            <a:r>
              <a:rPr lang="en-US" sz="2000" dirty="0">
                <a:latin typeface="Poppins" pitchFamily="2" charset="77"/>
                <a:ea typeface="+mj-ea"/>
                <a:cs typeface="Poppins" pitchFamily="2" charset="77"/>
              </a:rPr>
              <a:t>Als je </a:t>
            </a:r>
            <a:r>
              <a:rPr lang="en-US" sz="2000" dirty="0" err="1">
                <a:latin typeface="Poppins" pitchFamily="2" charset="77"/>
                <a:ea typeface="+mj-ea"/>
                <a:cs typeface="Poppins" pitchFamily="2" charset="77"/>
              </a:rPr>
              <a:t>stopt</a:t>
            </a:r>
            <a:r>
              <a:rPr lang="en-US" sz="2000" dirty="0">
                <a:latin typeface="Poppins" pitchFamily="2" charset="77"/>
                <a:ea typeface="+mj-ea"/>
                <a:cs typeface="Poppins" pitchFamily="2" charset="77"/>
              </a:rPr>
              <a:t> met het </a:t>
            </a:r>
            <a:r>
              <a:rPr lang="en-US" sz="2000" dirty="0" err="1">
                <a:latin typeface="Poppins" pitchFamily="2" charset="77"/>
                <a:ea typeface="+mj-ea"/>
                <a:cs typeface="Poppins" pitchFamily="2" charset="77"/>
              </a:rPr>
              <a:t>gebruiken</a:t>
            </a:r>
            <a:r>
              <a:rPr lang="en-US" sz="2000" dirty="0">
                <a:latin typeface="Poppins" pitchFamily="2" charset="77"/>
                <a:ea typeface="+mj-ea"/>
                <a:cs typeface="Poppins" pitchFamily="2" charset="77"/>
              </a:rPr>
              <a:t> van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anticonceptiemiddel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kun</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meteen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weer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worden</a:t>
            </a:r>
            <a:r>
              <a:rPr lang="en-US" sz="2000" dirty="0">
                <a:latin typeface="Poppins" pitchFamily="2" charset="77"/>
                <a:ea typeface="+mj-ea"/>
                <a:cs typeface="Poppins" pitchFamily="2" charset="77"/>
              </a:rPr>
              <a:t>. </a:t>
            </a:r>
          </a:p>
          <a:p>
            <a:endParaRPr lang="en-US" sz="2000" dirty="0">
              <a:latin typeface="Poppins" pitchFamily="2" charset="77"/>
              <a:ea typeface="+mj-ea"/>
              <a:cs typeface="Poppins" pitchFamily="2" charset="77"/>
            </a:endParaRPr>
          </a:p>
          <a:p>
            <a:r>
              <a:rPr lang="en-US" sz="2000" dirty="0" err="1">
                <a:latin typeface="Poppins" pitchFamily="2" charset="77"/>
                <a:ea typeface="+mj-ea"/>
                <a:cs typeface="Poppins" pitchFamily="2" charset="77"/>
              </a:rPr>
              <a:t>Alleen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als</a:t>
            </a:r>
            <a:r>
              <a:rPr lang="en-US" sz="2000" dirty="0">
                <a:latin typeface="Poppins" pitchFamily="2" charset="77"/>
                <a:ea typeface="+mj-ea"/>
                <a:cs typeface="Poppins" pitchFamily="2" charset="77"/>
              </a:rPr>
              <a:t> je met de </a:t>
            </a:r>
            <a:r>
              <a:rPr lang="en-US" sz="2000" dirty="0" err="1">
                <a:latin typeface="Poppins" pitchFamily="2" charset="77"/>
                <a:ea typeface="+mj-ea"/>
                <a:cs typeface="Poppins" pitchFamily="2" charset="77"/>
              </a:rPr>
              <a:t>prikpil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stopt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kan</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aantal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maanden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duren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voordat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normale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menstruatiecyclus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weer</a:t>
            </a:r>
            <a:r>
              <a:rPr lang="en-US" sz="2000" dirty="0">
                <a:latin typeface="Poppins" pitchFamily="2" charset="77"/>
                <a:ea typeface="+mj-ea"/>
                <a:cs typeface="Poppins" pitchFamily="2" charset="77"/>
              </a:rPr>
              <a:t> op gang </a:t>
            </a:r>
            <a:r>
              <a:rPr lang="en-US" sz="2000" dirty="0" err="1">
                <a:latin typeface="Poppins" pitchFamily="2" charset="77"/>
                <a:ea typeface="+mj-ea"/>
                <a:cs typeface="Poppins" pitchFamily="2" charset="77"/>
              </a:rPr>
              <a:t>komt</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err="1">
                <a:latin typeface="Poppins" pitchFamily="2" charset="77"/>
                <a:ea typeface="+mj-ea"/>
                <a:cs typeface="Poppins" pitchFamily="2" charset="77"/>
              </a:rPr>
              <a:t>Soms</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denken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mensen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je </a:t>
            </a:r>
            <a:r>
              <a:rPr lang="en-US" sz="2000" dirty="0" err="1">
                <a:latin typeface="Poppins" pitchFamily="2" charset="77"/>
                <a:ea typeface="+mj-ea"/>
                <a:cs typeface="Poppins" pitchFamily="2" charset="77"/>
              </a:rPr>
              <a:t>onvruchtbaar</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kunt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worden</a:t>
            </a:r>
            <a:r>
              <a:rPr lang="en-US" sz="2000" dirty="0">
                <a:latin typeface="Poppins" pitchFamily="2" charset="77"/>
                <a:ea typeface="+mj-ea"/>
                <a:cs typeface="Poppins" pitchFamily="2" charset="77"/>
              </a:rPr>
              <a:t> van </a:t>
            </a:r>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spiraaltje</a:t>
            </a:r>
            <a:r>
              <a:rPr lang="en-US" sz="2000" dirty="0">
                <a:latin typeface="Poppins" pitchFamily="2" charset="77"/>
                <a:ea typeface="+mj-ea"/>
                <a:cs typeface="Poppins" pitchFamily="2" charset="77"/>
              </a:rPr>
              <a:t>, maar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is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zo! </a:t>
            </a:r>
            <a:endParaRPr lang="nl-NL" sz="2000" dirty="0">
              <a:latin typeface="Poppins" pitchFamily="2" charset="77"/>
              <a:ea typeface="+mj-ea"/>
              <a:cs typeface="Poppins" pitchFamily="2" charset="77"/>
            </a:endParaRPr>
          </a:p>
        </p:txBody>
      </p:sp>
    </p:spTree>
    <p:extLst>
      <p:ext uri="{BB962C8B-B14F-4D97-AF65-F5344CB8AC3E}">
        <p14:creationId xmlns:p14="http://schemas.microsoft.com/office/powerpoint/2010/main" val="1665622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133E5-9E91-164D-9EEB-F132D9095A60}"/>
              </a:ext>
            </a:extLst>
          </p:cNvPr>
          <p:cNvSpPr>
            <a:spLocks noGrp="1"/>
          </p:cNvSpPr>
          <p:nvPr>
            <p:ph type="ctrTitle"/>
          </p:nvPr>
        </p:nvSpPr>
        <p:spPr/>
        <p:txBody>
          <a:bodyPr/>
          <a:lstStyle/>
          <a:p>
            <a:r>
              <a:rPr lang="nl-NL" dirty="0"/>
              <a:t>Pro life versus pro </a:t>
            </a:r>
            <a:r>
              <a:rPr lang="nl-NL" dirty="0" err="1"/>
              <a:t>choice</a:t>
            </a:r>
            <a:br>
              <a:rPr lang="nl-NL" dirty="0"/>
            </a:br>
            <a:br>
              <a:rPr lang="nl-NL" dirty="0"/>
            </a:br>
            <a:br>
              <a:rPr lang="nl-NL" dirty="0"/>
            </a:br>
            <a:endParaRPr lang="nl-NL" dirty="0"/>
          </a:p>
        </p:txBody>
      </p:sp>
    </p:spTree>
    <p:extLst>
      <p:ext uri="{BB962C8B-B14F-4D97-AF65-F5344CB8AC3E}">
        <p14:creationId xmlns:p14="http://schemas.microsoft.com/office/powerpoint/2010/main" val="2913284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2085-F9AF-E2CA-7C96-E42F006ABFF2}"/>
              </a:ext>
            </a:extLst>
          </p:cNvPr>
          <p:cNvSpPr>
            <a:spLocks noGrp="1"/>
          </p:cNvSpPr>
          <p:nvPr>
            <p:ph type="title"/>
          </p:nvPr>
        </p:nvSpPr>
        <p:spPr/>
        <p:txBody>
          <a:bodyPr/>
          <a:lstStyle/>
          <a:p>
            <a:r>
              <a:rPr lang="nl-NL" dirty="0"/>
              <a:t>Welke campagnebeelden zijn pro life? Welke pro </a:t>
            </a:r>
            <a:r>
              <a:rPr lang="nl-NL" dirty="0" err="1"/>
              <a:t>choice</a:t>
            </a:r>
            <a:r>
              <a:rPr lang="nl-NL" dirty="0"/>
              <a:t>?</a:t>
            </a:r>
          </a:p>
        </p:txBody>
      </p:sp>
      <p:pic>
        <p:nvPicPr>
          <p:cNvPr id="10" name="Content Placeholder 9">
            <a:extLst>
              <a:ext uri="{FF2B5EF4-FFF2-40B4-BE49-F238E27FC236}">
                <a16:creationId xmlns:a16="http://schemas.microsoft.com/office/drawing/2014/main" id="{19B7E119-E019-F0EE-03FB-ED3AF66169BC}"/>
              </a:ext>
            </a:extLst>
          </p:cNvPr>
          <p:cNvPicPr>
            <a:picLocks noGrp="1" noChangeAspect="1"/>
          </p:cNvPicPr>
          <p:nvPr>
            <p:ph idx="1"/>
          </p:nvPr>
        </p:nvPicPr>
        <p:blipFill>
          <a:blip r:embed="rId2"/>
          <a:stretch>
            <a:fillRect/>
          </a:stretch>
        </p:blipFill>
        <p:spPr>
          <a:xfrm>
            <a:off x="3293867" y="3319310"/>
            <a:ext cx="1779220" cy="2287570"/>
          </a:xfrm>
          <a:prstGeom prst="rect">
            <a:avLst/>
          </a:prstGeom>
        </p:spPr>
      </p:pic>
      <p:pic>
        <p:nvPicPr>
          <p:cNvPr id="15" name="Picture 14">
            <a:extLst>
              <a:ext uri="{FF2B5EF4-FFF2-40B4-BE49-F238E27FC236}">
                <a16:creationId xmlns:a16="http://schemas.microsoft.com/office/drawing/2014/main" id="{B74E7329-A4DE-AA39-9CB7-CA3A7CA6550D}"/>
              </a:ext>
            </a:extLst>
          </p:cNvPr>
          <p:cNvPicPr>
            <a:picLocks noChangeAspect="1"/>
          </p:cNvPicPr>
          <p:nvPr/>
        </p:nvPicPr>
        <p:blipFill>
          <a:blip r:embed="rId3"/>
          <a:stretch>
            <a:fillRect/>
          </a:stretch>
        </p:blipFill>
        <p:spPr>
          <a:xfrm>
            <a:off x="1132598" y="2043325"/>
            <a:ext cx="2038455" cy="2825895"/>
          </a:xfrm>
          <a:prstGeom prst="rect">
            <a:avLst/>
          </a:prstGeom>
        </p:spPr>
      </p:pic>
      <p:pic>
        <p:nvPicPr>
          <p:cNvPr id="18" name="Picture 17">
            <a:extLst>
              <a:ext uri="{FF2B5EF4-FFF2-40B4-BE49-F238E27FC236}">
                <a16:creationId xmlns:a16="http://schemas.microsoft.com/office/drawing/2014/main" id="{2275F61F-A045-64E1-D6EA-9A19C8FFC89B}"/>
              </a:ext>
            </a:extLst>
          </p:cNvPr>
          <p:cNvPicPr>
            <a:picLocks noChangeAspect="1"/>
          </p:cNvPicPr>
          <p:nvPr/>
        </p:nvPicPr>
        <p:blipFill>
          <a:blip r:embed="rId4"/>
          <a:stretch>
            <a:fillRect/>
          </a:stretch>
        </p:blipFill>
        <p:spPr>
          <a:xfrm>
            <a:off x="5181600" y="1711097"/>
            <a:ext cx="3219104" cy="2414328"/>
          </a:xfrm>
          <a:prstGeom prst="rect">
            <a:avLst/>
          </a:prstGeom>
        </p:spPr>
      </p:pic>
      <p:pic>
        <p:nvPicPr>
          <p:cNvPr id="3" name="Picture 2">
            <a:extLst>
              <a:ext uri="{FF2B5EF4-FFF2-40B4-BE49-F238E27FC236}">
                <a16:creationId xmlns:a16="http://schemas.microsoft.com/office/drawing/2014/main" id="{1E814381-6814-7412-7F48-85C94EAD64D6}"/>
              </a:ext>
            </a:extLst>
          </p:cNvPr>
          <p:cNvPicPr>
            <a:picLocks noChangeAspect="1"/>
          </p:cNvPicPr>
          <p:nvPr/>
        </p:nvPicPr>
        <p:blipFill>
          <a:blip r:embed="rId5"/>
          <a:stretch>
            <a:fillRect/>
          </a:stretch>
        </p:blipFill>
        <p:spPr>
          <a:xfrm>
            <a:off x="5181600" y="4276724"/>
            <a:ext cx="3214688" cy="2143125"/>
          </a:xfrm>
          <a:prstGeom prst="rect">
            <a:avLst/>
          </a:prstGeom>
        </p:spPr>
      </p:pic>
      <p:pic>
        <p:nvPicPr>
          <p:cNvPr id="4" name="Picture 3">
            <a:extLst>
              <a:ext uri="{FF2B5EF4-FFF2-40B4-BE49-F238E27FC236}">
                <a16:creationId xmlns:a16="http://schemas.microsoft.com/office/drawing/2014/main" id="{5F894208-990A-9639-ECA7-3A72D958C962}"/>
              </a:ext>
            </a:extLst>
          </p:cNvPr>
          <p:cNvPicPr>
            <a:picLocks noChangeAspect="1"/>
          </p:cNvPicPr>
          <p:nvPr/>
        </p:nvPicPr>
        <p:blipFill>
          <a:blip r:embed="rId6"/>
          <a:stretch>
            <a:fillRect/>
          </a:stretch>
        </p:blipFill>
        <p:spPr>
          <a:xfrm>
            <a:off x="8617730" y="2081170"/>
            <a:ext cx="2982461" cy="1988307"/>
          </a:xfrm>
          <a:prstGeom prst="rect">
            <a:avLst/>
          </a:prstGeom>
        </p:spPr>
      </p:pic>
      <p:pic>
        <p:nvPicPr>
          <p:cNvPr id="7" name="Picture 6">
            <a:extLst>
              <a:ext uri="{FF2B5EF4-FFF2-40B4-BE49-F238E27FC236}">
                <a16:creationId xmlns:a16="http://schemas.microsoft.com/office/drawing/2014/main" id="{C0421B87-124D-FCA6-0BF2-F38C7DD0D964}"/>
              </a:ext>
            </a:extLst>
          </p:cNvPr>
          <p:cNvPicPr>
            <a:picLocks noChangeAspect="1"/>
          </p:cNvPicPr>
          <p:nvPr/>
        </p:nvPicPr>
        <p:blipFill>
          <a:blip r:embed="rId7"/>
          <a:stretch>
            <a:fillRect/>
          </a:stretch>
        </p:blipFill>
        <p:spPr>
          <a:xfrm>
            <a:off x="8617730" y="4247381"/>
            <a:ext cx="2896624" cy="2172468"/>
          </a:xfrm>
          <a:prstGeom prst="rect">
            <a:avLst/>
          </a:prstGeom>
        </p:spPr>
      </p:pic>
    </p:spTree>
    <p:extLst>
      <p:ext uri="{BB962C8B-B14F-4D97-AF65-F5344CB8AC3E}">
        <p14:creationId xmlns:p14="http://schemas.microsoft.com/office/powerpoint/2010/main" val="1593176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133E5-9E91-164D-9EEB-F132D9095A60}"/>
              </a:ext>
            </a:extLst>
          </p:cNvPr>
          <p:cNvSpPr>
            <a:spLocks noGrp="1"/>
          </p:cNvSpPr>
          <p:nvPr>
            <p:ph type="ctrTitle"/>
          </p:nvPr>
        </p:nvSpPr>
        <p:spPr>
          <a:xfrm>
            <a:off x="7974308" y="1335914"/>
            <a:ext cx="4667803" cy="3623554"/>
          </a:xfrm>
        </p:spPr>
        <p:txBody>
          <a:bodyPr/>
          <a:lstStyle/>
          <a:p>
            <a:r>
              <a:rPr lang="nl-NL" dirty="0"/>
              <a:t>Feit?</a:t>
            </a:r>
            <a:br>
              <a:rPr lang="nl-NL" dirty="0"/>
            </a:br>
            <a:r>
              <a:rPr lang="nl-NL" dirty="0"/>
              <a:t>Onwaarheid?</a:t>
            </a:r>
            <a:br>
              <a:rPr lang="nl-NL" dirty="0"/>
            </a:br>
            <a:r>
              <a:rPr lang="nl-NL" dirty="0"/>
              <a:t>Mening?</a:t>
            </a:r>
          </a:p>
        </p:txBody>
      </p:sp>
      <p:sp>
        <p:nvSpPr>
          <p:cNvPr id="3" name="Ondertitel 2">
            <a:extLst>
              <a:ext uri="{FF2B5EF4-FFF2-40B4-BE49-F238E27FC236}">
                <a16:creationId xmlns:a16="http://schemas.microsoft.com/office/drawing/2014/main" id="{3E0BC798-3E30-8D43-907F-E30DF95B299E}"/>
              </a:ext>
            </a:extLst>
          </p:cNvPr>
          <p:cNvSpPr>
            <a:spLocks noGrp="1"/>
          </p:cNvSpPr>
          <p:nvPr>
            <p:ph type="subTitle" idx="1"/>
          </p:nvPr>
        </p:nvSpPr>
        <p:spPr>
          <a:xfrm>
            <a:off x="8059246" y="5269291"/>
            <a:ext cx="8899192" cy="505590"/>
          </a:xfrm>
        </p:spPr>
        <p:txBody>
          <a:bodyPr/>
          <a:lstStyle/>
          <a:p>
            <a:r>
              <a:rPr lang="nl-NL" dirty="0">
                <a:solidFill>
                  <a:schemeClr val="bg1"/>
                </a:solidFill>
              </a:rPr>
              <a:t>Onderzoe</a:t>
            </a:r>
            <a:r>
              <a:rPr lang="nl-NL" dirty="0"/>
              <a:t>k deze stellingen</a:t>
            </a:r>
            <a:endParaRPr lang="nl-NL" dirty="0">
              <a:solidFill>
                <a:schemeClr val="bg1"/>
              </a:solidFill>
            </a:endParaRPr>
          </a:p>
        </p:txBody>
      </p:sp>
    </p:spTree>
    <p:extLst>
      <p:ext uri="{BB962C8B-B14F-4D97-AF65-F5344CB8AC3E}">
        <p14:creationId xmlns:p14="http://schemas.microsoft.com/office/powerpoint/2010/main" val="2852438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1</a:t>
            </a:r>
            <a:br>
              <a:rPr lang="nl-NL" dirty="0"/>
            </a:br>
            <a:br>
              <a:rPr lang="nl-NL" dirty="0"/>
            </a:br>
            <a:br>
              <a:rPr lang="nl-NL" dirty="0"/>
            </a:br>
            <a:br>
              <a:rPr lang="nl-NL" dirty="0"/>
            </a:br>
            <a:br>
              <a:rPr lang="nl-NL" dirty="0"/>
            </a:br>
            <a:r>
              <a:rPr lang="nl-NL" dirty="0"/>
              <a:t>De meeste abortuscliënten zijn tussen de 25 en 35 jaar.</a:t>
            </a:r>
          </a:p>
        </p:txBody>
      </p:sp>
    </p:spTree>
    <p:extLst>
      <p:ext uri="{BB962C8B-B14F-4D97-AF65-F5344CB8AC3E}">
        <p14:creationId xmlns:p14="http://schemas.microsoft.com/office/powerpoint/2010/main" val="2400635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2</a:t>
            </a:r>
            <a:br>
              <a:rPr lang="nl-NL" dirty="0"/>
            </a:br>
            <a:br>
              <a:rPr lang="nl-NL" dirty="0"/>
            </a:br>
            <a:br>
              <a:rPr lang="nl-NL" dirty="0"/>
            </a:br>
            <a:br>
              <a:rPr lang="nl-NL" dirty="0"/>
            </a:br>
            <a:br>
              <a:rPr lang="nl-NL" dirty="0"/>
            </a:br>
            <a:r>
              <a:rPr lang="nl-NL" dirty="0"/>
              <a:t>Als je anticonceptie gebruikt, raak je niet onbedoeld zwanger.</a:t>
            </a:r>
          </a:p>
        </p:txBody>
      </p:sp>
    </p:spTree>
    <p:extLst>
      <p:ext uri="{BB962C8B-B14F-4D97-AF65-F5344CB8AC3E}">
        <p14:creationId xmlns:p14="http://schemas.microsoft.com/office/powerpoint/2010/main" val="2158947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3</a:t>
            </a:r>
            <a:br>
              <a:rPr lang="nl-NL" dirty="0"/>
            </a:br>
            <a:br>
              <a:rPr lang="nl-NL" dirty="0"/>
            </a:br>
            <a:br>
              <a:rPr lang="nl-NL" dirty="0"/>
            </a:br>
            <a:br>
              <a:rPr lang="nl-NL" dirty="0"/>
            </a:br>
            <a:br>
              <a:rPr lang="nl-NL" dirty="0"/>
            </a:br>
            <a:r>
              <a:rPr lang="nl-NL" dirty="0"/>
              <a:t>63% van de abortussen vindt plaats in de eerste 8 weken van de zwangerschap, 85% in de eerste 12 weken van de zwangerschap.</a:t>
            </a:r>
            <a:br>
              <a:rPr lang="nl-NL" dirty="0"/>
            </a:br>
            <a:endParaRPr lang="nl-NL" dirty="0"/>
          </a:p>
        </p:txBody>
      </p:sp>
    </p:spTree>
    <p:extLst>
      <p:ext uri="{BB962C8B-B14F-4D97-AF65-F5344CB8AC3E}">
        <p14:creationId xmlns:p14="http://schemas.microsoft.com/office/powerpoint/2010/main" val="552000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4</a:t>
            </a:r>
            <a:br>
              <a:rPr lang="nl-NL" dirty="0"/>
            </a:br>
            <a:br>
              <a:rPr lang="nl-NL" dirty="0"/>
            </a:br>
            <a:br>
              <a:rPr lang="nl-NL" dirty="0"/>
            </a:br>
            <a:br>
              <a:rPr lang="nl-NL" dirty="0"/>
            </a:br>
            <a:br>
              <a:rPr lang="nl-NL" dirty="0"/>
            </a:br>
            <a:r>
              <a:rPr lang="nl-NL" dirty="0"/>
              <a:t>Er is sprake van een kindje als er een hartslag te zien is op de echo.</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dirty="0"/>
            </a:br>
            <a:endParaRPr lang="nl-NL" dirty="0"/>
          </a:p>
        </p:txBody>
      </p:sp>
    </p:spTree>
    <p:extLst>
      <p:ext uri="{BB962C8B-B14F-4D97-AF65-F5344CB8AC3E}">
        <p14:creationId xmlns:p14="http://schemas.microsoft.com/office/powerpoint/2010/main" val="1773286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5</a:t>
            </a:r>
            <a:br>
              <a:rPr lang="nl-NL" dirty="0"/>
            </a:br>
            <a:br>
              <a:rPr lang="nl-NL" dirty="0"/>
            </a:br>
            <a:br>
              <a:rPr lang="nl-NL" dirty="0"/>
            </a:br>
            <a:br>
              <a:rPr lang="nl-NL" dirty="0"/>
            </a:br>
            <a:br>
              <a:rPr lang="nl-NL" dirty="0"/>
            </a:br>
            <a:r>
              <a:rPr lang="nl-NL" dirty="0"/>
              <a:t>Met 6 weken zwangerschap ben je 2 weken overtijd*.</a:t>
            </a:r>
            <a:br>
              <a:rPr lang="nl-NL" dirty="0"/>
            </a:br>
            <a:br>
              <a:rPr lang="nl-NL" dirty="0"/>
            </a:br>
            <a:r>
              <a:rPr lang="nl-NL" sz="1600" dirty="0"/>
              <a:t>* ‘Overtijd’ ben je vanaf de dag dat je ongesteld had moeten worden</a:t>
            </a:r>
            <a:br>
              <a:rPr lang="nl-NL" dirty="0"/>
            </a:br>
            <a:br>
              <a:rPr lang="nl-NL" dirty="0"/>
            </a:br>
            <a:br>
              <a:rPr lang="nl-NL" dirty="0"/>
            </a:br>
            <a:endParaRPr lang="nl-NL" dirty="0"/>
          </a:p>
        </p:txBody>
      </p:sp>
    </p:spTree>
    <p:extLst>
      <p:ext uri="{BB962C8B-B14F-4D97-AF65-F5344CB8AC3E}">
        <p14:creationId xmlns:p14="http://schemas.microsoft.com/office/powerpoint/2010/main" val="1639252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6</a:t>
            </a:r>
            <a:br>
              <a:rPr lang="nl-NL" dirty="0"/>
            </a:br>
            <a:br>
              <a:rPr lang="nl-NL" dirty="0"/>
            </a:br>
            <a:br>
              <a:rPr lang="nl-NL" dirty="0"/>
            </a:br>
            <a:br>
              <a:rPr lang="nl-NL" dirty="0"/>
            </a:br>
            <a:br>
              <a:rPr lang="nl-NL" dirty="0"/>
            </a:br>
            <a:r>
              <a:rPr lang="nl-NL" dirty="0"/>
              <a:t>In Nederland worden per 1.000 vrouwen meer abortussen gedaan dan in landen met een strengere abortuswetgeving.</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dirty="0"/>
            </a:br>
            <a:br>
              <a:rPr lang="nl-NL" dirty="0"/>
            </a:br>
            <a:br>
              <a:rPr lang="nl-NL" dirty="0"/>
            </a:br>
            <a:br>
              <a:rPr lang="nl-NL" dirty="0"/>
            </a:br>
            <a:br>
              <a:rPr lang="nl-NL" dirty="0"/>
            </a:br>
            <a:endParaRPr lang="nl-NL" dirty="0"/>
          </a:p>
        </p:txBody>
      </p:sp>
    </p:spTree>
    <p:extLst>
      <p:ext uri="{BB962C8B-B14F-4D97-AF65-F5344CB8AC3E}">
        <p14:creationId xmlns:p14="http://schemas.microsoft.com/office/powerpoint/2010/main" val="3143849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Stelling 7</a:t>
            </a:r>
            <a:br>
              <a:rPr lang="nl-NL" dirty="0"/>
            </a:br>
            <a:br>
              <a:rPr lang="nl-NL" dirty="0"/>
            </a:br>
            <a:br>
              <a:rPr lang="nl-NL" dirty="0"/>
            </a:br>
            <a:br>
              <a:rPr lang="nl-NL" dirty="0"/>
            </a:br>
            <a:br>
              <a:rPr lang="nl-NL" dirty="0"/>
            </a:br>
            <a:r>
              <a:rPr lang="nl-NL" dirty="0"/>
              <a:t>1 op de 5 vrouwen in Nederland krijgt in haar leven te maken met een onbedoelde zwangerschap.</a:t>
            </a:r>
            <a:br>
              <a:rPr lang="nl-NL" dirty="0"/>
            </a:br>
            <a:br>
              <a:rPr lang="nl-NL" dirty="0"/>
            </a:br>
            <a:br>
              <a:rPr lang="nl-NL" dirty="0"/>
            </a:br>
            <a:br>
              <a:rPr lang="nl-NL" dirty="0"/>
            </a:br>
            <a:br>
              <a:rPr lang="nl-NL" dirty="0"/>
            </a:br>
            <a:br>
              <a:rPr lang="nl-NL" dirty="0"/>
            </a:br>
            <a:endParaRPr lang="nl-NL" dirty="0"/>
          </a:p>
        </p:txBody>
      </p:sp>
    </p:spTree>
    <p:extLst>
      <p:ext uri="{BB962C8B-B14F-4D97-AF65-F5344CB8AC3E}">
        <p14:creationId xmlns:p14="http://schemas.microsoft.com/office/powerpoint/2010/main" val="29744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De penis terugtrekken voor het klaarkomen, is een betrouwbare manier om een zwangerschap te voorkomen</a:t>
            </a:r>
          </a:p>
        </p:txBody>
      </p:sp>
    </p:spTree>
    <p:extLst>
      <p:ext uri="{BB962C8B-B14F-4D97-AF65-F5344CB8AC3E}">
        <p14:creationId xmlns:p14="http://schemas.microsoft.com/office/powerpoint/2010/main" val="3009692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t>Antwoorden stellingen</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9" y="1488846"/>
            <a:ext cx="7554141" cy="4401205"/>
          </a:xfrm>
          <a:prstGeom prst="rect">
            <a:avLst/>
          </a:prstGeom>
          <a:noFill/>
        </p:spPr>
        <p:txBody>
          <a:bodyPr wrap="square" rtlCol="0">
            <a:spAutoFit/>
          </a:bodyPr>
          <a:lstStyle/>
          <a:p>
            <a:r>
              <a:rPr lang="en-US" sz="2000" b="1" dirty="0">
                <a:latin typeface="Poppins" pitchFamily="2" charset="77"/>
                <a:ea typeface="+mj-ea"/>
                <a:cs typeface="Poppins" pitchFamily="2" charset="77"/>
              </a:rPr>
              <a:t>1. De </a:t>
            </a:r>
            <a:r>
              <a:rPr lang="en-US" sz="2000" b="1" dirty="0" err="1">
                <a:latin typeface="Poppins" pitchFamily="2" charset="77"/>
                <a:ea typeface="+mj-ea"/>
                <a:cs typeface="Poppins" pitchFamily="2" charset="77"/>
              </a:rPr>
              <a:t>meeste</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abortuscliënten</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zijn</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tussen</a:t>
            </a:r>
            <a:r>
              <a:rPr lang="en-US" sz="2000" b="1" dirty="0">
                <a:latin typeface="Poppins" pitchFamily="2" charset="77"/>
                <a:ea typeface="+mj-ea"/>
                <a:cs typeface="Poppins" pitchFamily="2" charset="77"/>
              </a:rPr>
              <a:t> de 25 en 25 </a:t>
            </a:r>
            <a:r>
              <a:rPr lang="en-US" sz="2000" b="1" dirty="0" err="1">
                <a:latin typeface="Poppins" pitchFamily="2" charset="77"/>
                <a:ea typeface="+mj-ea"/>
                <a:cs typeface="Poppins" pitchFamily="2" charset="77"/>
              </a:rPr>
              <a:t>jaar</a:t>
            </a:r>
            <a:r>
              <a:rPr lang="en-US" sz="2000" b="1" dirty="0">
                <a:latin typeface="Poppins" pitchFamily="2" charset="77"/>
                <a:ea typeface="+mj-ea"/>
                <a:cs typeface="Poppins" pitchFamily="2" charset="77"/>
              </a:rPr>
              <a:t>.</a:t>
            </a:r>
            <a:br>
              <a:rPr lang="en-US" sz="2000" b="1" dirty="0">
                <a:latin typeface="Poppins" pitchFamily="2" charset="77"/>
                <a:ea typeface="+mj-ea"/>
                <a:cs typeface="Poppins" pitchFamily="2" charset="77"/>
              </a:rPr>
            </a:br>
            <a:br>
              <a:rPr lang="en-US" sz="2000" b="1" dirty="0">
                <a:latin typeface="Poppins" pitchFamily="2" charset="77"/>
                <a:ea typeface="+mj-ea"/>
                <a:cs typeface="Poppins" pitchFamily="2" charset="77"/>
              </a:rPr>
            </a:br>
            <a:r>
              <a:rPr lang="en-US" sz="2000" b="1" dirty="0">
                <a:latin typeface="Poppins" pitchFamily="2" charset="77"/>
                <a:ea typeface="+mj-ea"/>
                <a:cs typeface="Poppins" pitchFamily="2" charset="77"/>
              </a:rPr>
              <a:t>FEIT</a:t>
            </a:r>
            <a:r>
              <a:rPr lang="en-US" sz="2000" dirty="0">
                <a:latin typeface="Poppins" pitchFamily="2" charset="77"/>
                <a:ea typeface="+mj-ea"/>
                <a:cs typeface="Poppins" pitchFamily="2" charset="77"/>
              </a:rPr>
              <a:t>: </a:t>
            </a:r>
            <a:r>
              <a:rPr lang="nl-NL" sz="2000" dirty="0">
                <a:hlinkClick r:id="rId2"/>
              </a:rPr>
              <a:t>Rapportage Wet afbreking zwangerschap (</a:t>
            </a:r>
            <a:r>
              <a:rPr lang="nl-NL" sz="2000" dirty="0" err="1">
                <a:hlinkClick r:id="rId2"/>
              </a:rPr>
              <a:t>Wafz</a:t>
            </a:r>
            <a:r>
              <a:rPr lang="nl-NL" sz="2000" dirty="0">
                <a:hlinkClick r:id="rId2"/>
              </a:rPr>
              <a:t>) | Over ons | Inspectie Gezondheidszorg en Jeugd (igj.nl)</a:t>
            </a:r>
            <a:endParaRPr lang="nl-NL" sz="2000" dirty="0"/>
          </a:p>
          <a:p>
            <a:br>
              <a:rPr lang="en-US" sz="2000" dirty="0">
                <a:latin typeface="Poppins" pitchFamily="2" charset="77"/>
                <a:ea typeface="+mj-ea"/>
                <a:cs typeface="Poppins" pitchFamily="2" charset="77"/>
              </a:rPr>
            </a:br>
            <a:r>
              <a:rPr lang="en-US" sz="2000" b="1" dirty="0">
                <a:latin typeface="Poppins" pitchFamily="2" charset="77"/>
                <a:ea typeface="+mj-ea"/>
                <a:cs typeface="Poppins" pitchFamily="2" charset="77"/>
              </a:rPr>
              <a:t>2. Als je </a:t>
            </a:r>
            <a:r>
              <a:rPr lang="en-US" sz="2000" b="1" dirty="0" err="1">
                <a:latin typeface="Poppins" pitchFamily="2" charset="77"/>
                <a:ea typeface="+mj-ea"/>
                <a:cs typeface="Poppins" pitchFamily="2" charset="77"/>
              </a:rPr>
              <a:t>anticonceptie</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gebruikt</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raak</a:t>
            </a:r>
            <a:r>
              <a:rPr lang="en-US" sz="2000" b="1" dirty="0">
                <a:latin typeface="Poppins" pitchFamily="2" charset="77"/>
                <a:ea typeface="+mj-ea"/>
                <a:cs typeface="Poppins" pitchFamily="2" charset="77"/>
              </a:rPr>
              <a:t> je </a:t>
            </a:r>
            <a:r>
              <a:rPr lang="en-US" sz="2000" b="1" dirty="0" err="1">
                <a:latin typeface="Poppins" pitchFamily="2" charset="77"/>
                <a:ea typeface="+mj-ea"/>
                <a:cs typeface="Poppins" pitchFamily="2" charset="77"/>
              </a:rPr>
              <a:t>niet</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onbedoeld</a:t>
            </a:r>
            <a:r>
              <a:rPr lang="en-US" sz="2000" b="1" dirty="0">
                <a:latin typeface="Poppins" pitchFamily="2" charset="77"/>
                <a:ea typeface="+mj-ea"/>
                <a:cs typeface="Poppins" pitchFamily="2" charset="77"/>
              </a:rPr>
              <a:t> </a:t>
            </a:r>
            <a:r>
              <a:rPr lang="en-US" sz="2000" b="1" dirty="0" err="1">
                <a:latin typeface="Poppins" pitchFamily="2" charset="77"/>
                <a:ea typeface="+mj-ea"/>
                <a:cs typeface="Poppins" pitchFamily="2" charset="77"/>
              </a:rPr>
              <a:t>zwanger</a:t>
            </a:r>
            <a:r>
              <a:rPr lang="en-US" sz="2000" b="1" dirty="0">
                <a:latin typeface="Poppins" pitchFamily="2" charset="77"/>
                <a:ea typeface="+mj-ea"/>
                <a:cs typeface="Poppins" pitchFamily="2" charset="77"/>
              </a:rPr>
              <a:t>.</a:t>
            </a:r>
            <a:br>
              <a:rPr lang="en-US" sz="2000" b="1" dirty="0">
                <a:latin typeface="Poppins" pitchFamily="2" charset="77"/>
                <a:ea typeface="+mj-ea"/>
                <a:cs typeface="Poppins" pitchFamily="2" charset="77"/>
              </a:rPr>
            </a:br>
            <a:br>
              <a:rPr lang="en-US" sz="2000" b="1" dirty="0">
                <a:latin typeface="Poppins" pitchFamily="2" charset="77"/>
                <a:ea typeface="+mj-ea"/>
                <a:cs typeface="Poppins" pitchFamily="2" charset="77"/>
              </a:rPr>
            </a:br>
            <a:r>
              <a:rPr lang="en-US" sz="2000" b="1" dirty="0">
                <a:latin typeface="Poppins" pitchFamily="2" charset="77"/>
                <a:ea typeface="+mj-ea"/>
                <a:cs typeface="Poppins" pitchFamily="2" charset="77"/>
              </a:rPr>
              <a:t>ONWAARHEID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Uit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onderzoek</a:t>
            </a:r>
            <a:r>
              <a:rPr lang="en-US" sz="2000" dirty="0">
                <a:latin typeface="Poppins" pitchFamily="2" charset="77"/>
                <a:ea typeface="+mj-ea"/>
                <a:cs typeface="Poppins" pitchFamily="2" charset="77"/>
              </a:rPr>
              <a:t> van Rutgers </a:t>
            </a:r>
            <a:r>
              <a:rPr lang="en-US" sz="2000" dirty="0" err="1">
                <a:latin typeface="Poppins" pitchFamily="2" charset="77"/>
                <a:ea typeface="+mj-ea"/>
                <a:cs typeface="Poppins" pitchFamily="2" charset="77"/>
              </a:rPr>
              <a:t>blijkt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dat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bij</a:t>
            </a:r>
            <a:r>
              <a:rPr lang="en-US" sz="2000" dirty="0">
                <a:latin typeface="Poppins" pitchFamily="2" charset="77"/>
                <a:ea typeface="+mj-ea"/>
                <a:cs typeface="Poppins" pitchFamily="2" charset="77"/>
              </a:rPr>
              <a:t> 4 op de 10 </a:t>
            </a:r>
            <a:r>
              <a:rPr lang="en-US" sz="2000" dirty="0" err="1">
                <a:latin typeface="Poppins" pitchFamily="2" charset="77"/>
                <a:ea typeface="+mj-ea"/>
                <a:cs typeface="Poppins" pitchFamily="2" charset="77"/>
              </a:rPr>
              <a:t>ongeplande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zwangerschappen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wél</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anticonceptie</a:t>
            </a:r>
            <a:r>
              <a:rPr lang="en-US" sz="2000" dirty="0">
                <a:latin typeface="Poppins" pitchFamily="2" charset="77"/>
                <a:ea typeface="+mj-ea"/>
                <a:cs typeface="Poppins" pitchFamily="2" charset="77"/>
              </a:rPr>
              <a:t> is </a:t>
            </a:r>
            <a:r>
              <a:rPr lang="en-US" sz="2000" dirty="0" err="1">
                <a:latin typeface="Poppins" pitchFamily="2" charset="77"/>
                <a:ea typeface="+mj-ea"/>
                <a:cs typeface="Poppins" pitchFamily="2" charset="77"/>
              </a:rPr>
              <a:t>gebruikt</a:t>
            </a:r>
            <a:r>
              <a:rPr lang="en-US" sz="2000" dirty="0">
                <a:latin typeface="Poppins" pitchFamily="2" charset="77"/>
                <a:ea typeface="+mj-ea"/>
                <a:cs typeface="Poppins" pitchFamily="2" charset="77"/>
              </a:rPr>
              <a:t>, maar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goed</a:t>
            </a:r>
            <a:r>
              <a:rPr lang="en-US" sz="2000" dirty="0">
                <a:latin typeface="Poppins" pitchFamily="2" charset="77"/>
                <a:ea typeface="+mj-ea"/>
                <a:cs typeface="Poppins" pitchFamily="2" charset="77"/>
              </a:rPr>
              <a:t>, of er </a:t>
            </a:r>
            <a:r>
              <a:rPr lang="en-US" sz="2000" dirty="0" err="1">
                <a:latin typeface="Poppins" pitchFamily="2" charset="77"/>
                <a:ea typeface="+mj-ea"/>
                <a:cs typeface="Poppins" pitchFamily="2" charset="77"/>
              </a:rPr>
              <a:t>ging</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iets</a:t>
            </a:r>
            <a:r>
              <a:rPr lang="en-US" sz="2000" dirty="0">
                <a:latin typeface="Poppins" pitchFamily="2" charset="77"/>
                <a:ea typeface="+mj-ea"/>
                <a:cs typeface="Poppins" pitchFamily="2" charset="77"/>
              </a:rPr>
              <a:t> mis. </a:t>
            </a:r>
          </a:p>
          <a:p>
            <a:r>
              <a:rPr lang="nl-NL" sz="2000" dirty="0">
                <a:hlinkClick r:id="rId3"/>
              </a:rPr>
              <a:t>Seksuele-Gezondheid-in-Nederland-2017.pdf (rutgers.nl)</a:t>
            </a:r>
            <a:endParaRPr lang="en-US" sz="2000" dirty="0">
              <a:latin typeface="Poppins" pitchFamily="2" charset="77"/>
              <a:ea typeface="+mj-ea"/>
              <a:cs typeface="Poppins" pitchFamily="2" charset="77"/>
            </a:endParaRPr>
          </a:p>
          <a:p>
            <a:br>
              <a:rPr lang="nl-NL" sz="2000" dirty="0">
                <a:latin typeface="Poppins" pitchFamily="2" charset="77"/>
                <a:ea typeface="+mj-ea"/>
                <a:cs typeface="Poppins" pitchFamily="2" charset="77"/>
              </a:rPr>
            </a:br>
            <a:endParaRPr lang="en-US" sz="2000" dirty="0">
              <a:latin typeface="Poppins" pitchFamily="2" charset="77"/>
              <a:ea typeface="+mj-ea"/>
              <a:cs typeface="Poppins" pitchFamily="2" charset="77"/>
            </a:endParaRPr>
          </a:p>
        </p:txBody>
      </p:sp>
    </p:spTree>
    <p:extLst>
      <p:ext uri="{BB962C8B-B14F-4D97-AF65-F5344CB8AC3E}">
        <p14:creationId xmlns:p14="http://schemas.microsoft.com/office/powerpoint/2010/main" val="99173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a:xfrm>
            <a:off x="2318929" y="656393"/>
            <a:ext cx="7554141" cy="832453"/>
          </a:xfrm>
        </p:spPr>
        <p:txBody>
          <a:bodyPr/>
          <a:lstStyle/>
          <a:p>
            <a:r>
              <a:rPr lang="nl-NL" dirty="0"/>
              <a:t>Antwoorden stellingen</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9" y="1488846"/>
            <a:ext cx="7554141" cy="2246769"/>
          </a:xfrm>
          <a:prstGeom prst="rect">
            <a:avLst/>
          </a:prstGeom>
          <a:noFill/>
        </p:spPr>
        <p:txBody>
          <a:bodyPr wrap="square" rtlCol="0">
            <a:spAutoFit/>
          </a:bodyPr>
          <a:lstStyle/>
          <a:p>
            <a:r>
              <a:rPr lang="nl-NL" sz="2000" b="1" dirty="0">
                <a:latin typeface="Poppins" pitchFamily="2" charset="77"/>
                <a:ea typeface="+mj-ea"/>
                <a:cs typeface="Poppins" pitchFamily="2" charset="77"/>
              </a:rPr>
              <a:t>3. 63% van de abortussen vindt plaats in de eerste 8 weken van de zwangerschap, 85% in de eerste 12 weken van de zwangerschap. </a:t>
            </a:r>
            <a:br>
              <a:rPr lang="nl-NL" sz="2000" b="1" dirty="0">
                <a:latin typeface="Poppins" pitchFamily="2" charset="77"/>
                <a:ea typeface="+mj-ea"/>
                <a:cs typeface="Poppins" pitchFamily="2" charset="77"/>
              </a:rPr>
            </a:br>
            <a:br>
              <a:rPr lang="nl-NL" sz="2000" b="1" dirty="0">
                <a:latin typeface="Poppins" pitchFamily="2" charset="77"/>
                <a:ea typeface="+mj-ea"/>
                <a:cs typeface="Poppins" pitchFamily="2" charset="77"/>
              </a:rPr>
            </a:br>
            <a:r>
              <a:rPr lang="nl-NL" sz="2000" b="1" dirty="0">
                <a:latin typeface="Poppins" pitchFamily="2" charset="77"/>
                <a:ea typeface="+mj-ea"/>
                <a:cs typeface="Poppins" pitchFamily="2" charset="77"/>
              </a:rPr>
              <a:t>FEIT</a:t>
            </a:r>
            <a:r>
              <a:rPr lang="nl-NL" sz="2000" dirty="0">
                <a:latin typeface="Poppins" pitchFamily="2" charset="77"/>
                <a:ea typeface="+mj-ea"/>
                <a:cs typeface="Poppins" pitchFamily="2" charset="77"/>
              </a:rPr>
              <a:t>: </a:t>
            </a:r>
            <a:r>
              <a:rPr lang="nl-NL" sz="2000" dirty="0">
                <a:hlinkClick r:id="rId2"/>
              </a:rPr>
              <a:t>Rapportage Wet afbreking zwangerschap (</a:t>
            </a:r>
            <a:r>
              <a:rPr lang="nl-NL" sz="2000" dirty="0" err="1">
                <a:hlinkClick r:id="rId2"/>
              </a:rPr>
              <a:t>Wafz</a:t>
            </a:r>
            <a:r>
              <a:rPr lang="nl-NL" sz="2000" dirty="0">
                <a:hlinkClick r:id="rId2"/>
              </a:rPr>
              <a:t>) | Over ons | Inspectie Gezondheidszorg en Jeugd (igj.nl)</a:t>
            </a:r>
            <a:endParaRPr lang="nl-NL" sz="2000" dirty="0"/>
          </a:p>
          <a:p>
            <a:pPr marL="457200" indent="-457200">
              <a:buAutoNum type="arabicPeriod"/>
            </a:pPr>
            <a:endParaRPr lang="en-US" sz="2000" dirty="0">
              <a:latin typeface="Poppins" pitchFamily="2" charset="77"/>
              <a:ea typeface="+mj-ea"/>
              <a:cs typeface="Poppins" pitchFamily="2" charset="77"/>
            </a:endParaRPr>
          </a:p>
        </p:txBody>
      </p:sp>
    </p:spTree>
    <p:extLst>
      <p:ext uri="{BB962C8B-B14F-4D97-AF65-F5344CB8AC3E}">
        <p14:creationId xmlns:p14="http://schemas.microsoft.com/office/powerpoint/2010/main" val="3984176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a:xfrm>
            <a:off x="2318928" y="639000"/>
            <a:ext cx="7554141" cy="832453"/>
          </a:xfrm>
        </p:spPr>
        <p:txBody>
          <a:bodyPr/>
          <a:lstStyle/>
          <a:p>
            <a:r>
              <a:rPr lang="nl-NL" dirty="0"/>
              <a:t>Antwoorden stellingen</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9" y="1488846"/>
            <a:ext cx="7554141" cy="5632311"/>
          </a:xfrm>
          <a:prstGeom prst="rect">
            <a:avLst/>
          </a:prstGeom>
          <a:noFill/>
        </p:spPr>
        <p:txBody>
          <a:bodyPr wrap="square" rtlCol="0">
            <a:spAutoFit/>
          </a:bodyPr>
          <a:lstStyle/>
          <a:p>
            <a:r>
              <a:rPr lang="nl-NL" sz="2000" b="1" dirty="0">
                <a:latin typeface="Poppins" pitchFamily="2" charset="77"/>
                <a:ea typeface="+mj-ea"/>
                <a:cs typeface="Poppins" pitchFamily="2" charset="77"/>
              </a:rPr>
              <a:t>4. Er is sprake van een kindje als er een hartslag te zien is op de echo</a:t>
            </a:r>
            <a:r>
              <a:rPr lang="nl-NL" sz="2000" dirty="0">
                <a:latin typeface="Poppins" pitchFamily="2" charset="77"/>
                <a:ea typeface="+mj-ea"/>
                <a:cs typeface="Poppins" pitchFamily="2" charset="77"/>
              </a:rPr>
              <a:t>. </a:t>
            </a:r>
          </a:p>
          <a:p>
            <a:endParaRPr lang="nl-NL" sz="2000" b="1" dirty="0">
              <a:latin typeface="Poppins" pitchFamily="2" charset="77"/>
              <a:ea typeface="+mj-ea"/>
              <a:cs typeface="Poppins" pitchFamily="2" charset="77"/>
            </a:endParaRPr>
          </a:p>
          <a:p>
            <a:r>
              <a:rPr lang="nl-NL" sz="2000" b="1" dirty="0">
                <a:latin typeface="Poppins" pitchFamily="2" charset="77"/>
                <a:ea typeface="+mj-ea"/>
                <a:cs typeface="Poppins" pitchFamily="2" charset="77"/>
              </a:rPr>
              <a:t>MENING</a:t>
            </a:r>
            <a:r>
              <a:rPr lang="nl-NL" sz="2000" dirty="0">
                <a:latin typeface="Poppins" pitchFamily="2" charset="77"/>
                <a:ea typeface="+mj-ea"/>
                <a:cs typeface="Poppins" pitchFamily="2" charset="77"/>
              </a:rPr>
              <a:t>: Hierover verschillen de meningen. Sommige mensen spreken al van een ‘kindje’ vanaf de bevruchting. Je bent pas zwanger als een eitje is ingenesteld in de baarmoeder. Dan gaat je lichaam het </a:t>
            </a:r>
            <a:r>
              <a:rPr lang="nl-NL" sz="2000" dirty="0" err="1">
                <a:latin typeface="Poppins" pitchFamily="2" charset="77"/>
                <a:ea typeface="+mj-ea"/>
                <a:cs typeface="Poppins" pitchFamily="2" charset="77"/>
              </a:rPr>
              <a:t>zwangerschaps-hormoon</a:t>
            </a:r>
            <a:r>
              <a:rPr lang="nl-NL" sz="2000" dirty="0">
                <a:latin typeface="Poppins" pitchFamily="2" charset="77"/>
                <a:ea typeface="+mj-ea"/>
                <a:cs typeface="Poppins" pitchFamily="2" charset="77"/>
              </a:rPr>
              <a:t> aanmaken. De helft van de bevruchte eicellen leidt niet tot een zwangerschap. </a:t>
            </a:r>
          </a:p>
          <a:p>
            <a:endParaRPr lang="nl-NL" sz="2000" dirty="0">
              <a:latin typeface="Poppins" pitchFamily="2" charset="77"/>
              <a:ea typeface="+mj-ea"/>
              <a:cs typeface="Poppins" pitchFamily="2" charset="77"/>
            </a:endParaRPr>
          </a:p>
          <a:p>
            <a:r>
              <a:rPr lang="nl-NL" sz="2000" dirty="0">
                <a:latin typeface="Poppins" pitchFamily="2" charset="77"/>
                <a:ea typeface="+mj-ea"/>
                <a:cs typeface="Poppins" pitchFamily="2" charset="77"/>
              </a:rPr>
              <a:t>Vanaf 6 weken zwangerschap kun je op een echo een knipperend stipje zien, dat wordt het hartje. Tot 11 weken zwangerschap wordt de vrucht ‘embryo’ genoemd, vanaf 11 weken spreken we van een ‘foetus’. </a:t>
            </a:r>
          </a:p>
          <a:p>
            <a:pPr marL="457200" indent="-457200">
              <a:buFontTx/>
              <a:buAutoNum type="arabicPeriod"/>
            </a:pPr>
            <a:endParaRPr lang="nl-NL" sz="2000" dirty="0"/>
          </a:p>
          <a:p>
            <a:pPr marL="457200" indent="-457200">
              <a:buAutoNum type="arabicPeriod"/>
            </a:pPr>
            <a:endParaRPr lang="en-US"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endParaRPr lang="en-US" sz="2000" dirty="0">
              <a:latin typeface="Poppins" pitchFamily="2" charset="77"/>
              <a:ea typeface="+mj-ea"/>
              <a:cs typeface="Poppins" pitchFamily="2" charset="77"/>
            </a:endParaRPr>
          </a:p>
        </p:txBody>
      </p:sp>
    </p:spTree>
    <p:extLst>
      <p:ext uri="{BB962C8B-B14F-4D97-AF65-F5344CB8AC3E}">
        <p14:creationId xmlns:p14="http://schemas.microsoft.com/office/powerpoint/2010/main" val="1244713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a:xfrm>
            <a:off x="2318929" y="656393"/>
            <a:ext cx="7554141" cy="832453"/>
          </a:xfrm>
        </p:spPr>
        <p:txBody>
          <a:bodyPr/>
          <a:lstStyle/>
          <a:p>
            <a:r>
              <a:rPr lang="nl-NL" dirty="0"/>
              <a:t>Antwoorden stellingen</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9" y="1488846"/>
            <a:ext cx="7554141" cy="3785652"/>
          </a:xfrm>
          <a:prstGeom prst="rect">
            <a:avLst/>
          </a:prstGeom>
          <a:noFill/>
        </p:spPr>
        <p:txBody>
          <a:bodyPr wrap="square" rtlCol="0">
            <a:spAutoFit/>
          </a:bodyPr>
          <a:lstStyle/>
          <a:p>
            <a:r>
              <a:rPr lang="nl-NL" sz="2000" b="1" dirty="0">
                <a:latin typeface="Poppins" pitchFamily="2" charset="77"/>
                <a:ea typeface="+mj-ea"/>
                <a:cs typeface="Poppins" pitchFamily="2" charset="77"/>
              </a:rPr>
              <a:t>5. Met 6 weken zwangerschap ben je 2 weken overtijd</a:t>
            </a:r>
            <a:endParaRPr lang="nl-NL" sz="2000" dirty="0">
              <a:latin typeface="Poppins" pitchFamily="2" charset="77"/>
              <a:ea typeface="+mj-ea"/>
              <a:cs typeface="Poppins" pitchFamily="2" charset="77"/>
            </a:endParaRPr>
          </a:p>
          <a:p>
            <a:endParaRPr lang="nl-NL" sz="2000" b="1" dirty="0">
              <a:latin typeface="Poppins" pitchFamily="2" charset="77"/>
              <a:ea typeface="+mj-ea"/>
              <a:cs typeface="Poppins" pitchFamily="2" charset="77"/>
            </a:endParaRPr>
          </a:p>
          <a:p>
            <a:r>
              <a:rPr lang="nl-NL" sz="2000" b="1" dirty="0">
                <a:latin typeface="Poppins" pitchFamily="2" charset="77"/>
                <a:ea typeface="+mj-ea"/>
                <a:cs typeface="Poppins" pitchFamily="2" charset="77"/>
              </a:rPr>
              <a:t>FEIT</a:t>
            </a:r>
            <a:r>
              <a:rPr lang="nl-NL" sz="2000" dirty="0">
                <a:latin typeface="Poppins" pitchFamily="2" charset="77"/>
                <a:ea typeface="+mj-ea"/>
                <a:cs typeface="Poppins" pitchFamily="2" charset="77"/>
              </a:rPr>
              <a:t>: Omdat niet precies te zeggen is wanneer de innesteling van het eitje heeft plaatsgevonden, wordt de duur van de zwangerschap berekend vanaf de eerste dag van de laatste menstruatie. Vanaf het moment dat je ongesteld had moeten worden maar zwanger blijkt te zijn, ben je dus al 4 weken zwanger. En als je 2 weken overtijd bent, ben je dus 6 weken zwanger.</a:t>
            </a:r>
            <a:endParaRPr lang="nl-NL" sz="2000" dirty="0"/>
          </a:p>
          <a:p>
            <a:pPr marL="457200" indent="-457200">
              <a:buAutoNum type="arabicPeriod"/>
            </a:pPr>
            <a:endParaRPr lang="en-US"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endParaRPr lang="en-US" sz="2000" dirty="0">
              <a:latin typeface="Poppins" pitchFamily="2" charset="77"/>
              <a:ea typeface="+mj-ea"/>
              <a:cs typeface="Poppins" pitchFamily="2" charset="77"/>
            </a:endParaRPr>
          </a:p>
        </p:txBody>
      </p:sp>
    </p:spTree>
    <p:extLst>
      <p:ext uri="{BB962C8B-B14F-4D97-AF65-F5344CB8AC3E}">
        <p14:creationId xmlns:p14="http://schemas.microsoft.com/office/powerpoint/2010/main" val="1909375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a:xfrm>
            <a:off x="2318929" y="656393"/>
            <a:ext cx="7554141" cy="832453"/>
          </a:xfrm>
        </p:spPr>
        <p:txBody>
          <a:bodyPr/>
          <a:lstStyle/>
          <a:p>
            <a:r>
              <a:rPr lang="nl-NL" dirty="0"/>
              <a:t>Antwoorden stellingen</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9" y="1488846"/>
            <a:ext cx="7554141" cy="5324535"/>
          </a:xfrm>
          <a:prstGeom prst="rect">
            <a:avLst/>
          </a:prstGeom>
          <a:noFill/>
        </p:spPr>
        <p:txBody>
          <a:bodyPr wrap="square" rtlCol="0">
            <a:spAutoFit/>
          </a:bodyPr>
          <a:lstStyle/>
          <a:p>
            <a:r>
              <a:rPr lang="nl-NL" sz="2000" b="1" dirty="0">
                <a:latin typeface="Poppins" pitchFamily="2" charset="77"/>
                <a:ea typeface="+mj-ea"/>
                <a:cs typeface="Poppins" pitchFamily="2" charset="77"/>
              </a:rPr>
              <a:t>6. In Nederland worden per 1.000 vrouwen meer abortussen gedaan dan in landen met een strengere abortuswetgeving</a:t>
            </a:r>
          </a:p>
          <a:p>
            <a:endParaRPr lang="nl-NL" sz="2000" b="1" dirty="0">
              <a:latin typeface="Poppins" pitchFamily="2" charset="77"/>
              <a:ea typeface="+mj-ea"/>
              <a:cs typeface="Poppins" pitchFamily="2" charset="77"/>
            </a:endParaRPr>
          </a:p>
          <a:p>
            <a:r>
              <a:rPr lang="nl-NL" sz="2000" b="1" dirty="0">
                <a:latin typeface="Poppins" pitchFamily="2" charset="77"/>
                <a:ea typeface="+mj-ea"/>
                <a:cs typeface="Poppins" pitchFamily="2" charset="77"/>
              </a:rPr>
              <a:t>ONWAARHEID: </a:t>
            </a:r>
            <a:r>
              <a:rPr lang="nl-NL" sz="2000" dirty="0">
                <a:latin typeface="Poppins" pitchFamily="2" charset="77"/>
                <a:ea typeface="+mj-ea"/>
                <a:cs typeface="Poppins" pitchFamily="2" charset="77"/>
              </a:rPr>
              <a:t>Nederland heeft één van de laagste abortuscijfers van de wereld. Tussen de 8 en 9 op de 1.000 vrouwen in de vruchtbare leeftijd hebben jaarlijks een abortus. In landen waar abortus verboden is of er strengere wetgeving geldt, worden meer abortussen gedaan, vaak illegaal. Dit heeft veel gezondheidsrisico’s voor vrouwen, met zelfs sterfte tot gevolg. </a:t>
            </a:r>
          </a:p>
          <a:p>
            <a:r>
              <a:rPr lang="nl-NL" sz="2000" dirty="0">
                <a:hlinkClick r:id="rId2"/>
              </a:rPr>
              <a:t>Kennisdossier Abortus – Rutgers.nl</a:t>
            </a:r>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endParaRPr lang="en-US" sz="2000" dirty="0">
              <a:latin typeface="Poppins" pitchFamily="2" charset="77"/>
              <a:ea typeface="+mj-ea"/>
              <a:cs typeface="Poppins" pitchFamily="2" charset="77"/>
            </a:endParaRPr>
          </a:p>
        </p:txBody>
      </p:sp>
    </p:spTree>
    <p:extLst>
      <p:ext uri="{BB962C8B-B14F-4D97-AF65-F5344CB8AC3E}">
        <p14:creationId xmlns:p14="http://schemas.microsoft.com/office/powerpoint/2010/main" val="569237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a:xfrm>
            <a:off x="2318929" y="656393"/>
            <a:ext cx="7554141" cy="832453"/>
          </a:xfrm>
        </p:spPr>
        <p:txBody>
          <a:bodyPr/>
          <a:lstStyle/>
          <a:p>
            <a:r>
              <a:rPr lang="nl-NL" dirty="0"/>
              <a:t>Antwoorden stellingen</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9" y="1488846"/>
            <a:ext cx="7554141" cy="4708981"/>
          </a:xfrm>
          <a:prstGeom prst="rect">
            <a:avLst/>
          </a:prstGeom>
          <a:noFill/>
        </p:spPr>
        <p:txBody>
          <a:bodyPr wrap="square" rtlCol="0">
            <a:spAutoFit/>
          </a:bodyPr>
          <a:lstStyle/>
          <a:p>
            <a:r>
              <a:rPr lang="nl-NL" sz="2000" b="1" dirty="0">
                <a:latin typeface="Poppins" pitchFamily="2" charset="77"/>
                <a:ea typeface="+mj-ea"/>
                <a:cs typeface="Poppins" pitchFamily="2" charset="77"/>
              </a:rPr>
              <a:t>7. 1 op de 5 vrouwen in Nederland krijgt in haar leven te maken met een onbedoelde zwangerschap</a:t>
            </a:r>
          </a:p>
          <a:p>
            <a:endParaRPr lang="nl-NL" sz="2000" b="1" dirty="0">
              <a:latin typeface="Poppins" pitchFamily="2" charset="77"/>
              <a:ea typeface="+mj-ea"/>
              <a:cs typeface="Poppins" pitchFamily="2" charset="77"/>
            </a:endParaRPr>
          </a:p>
          <a:p>
            <a:r>
              <a:rPr lang="nl-NL" sz="2000" b="1" dirty="0">
                <a:latin typeface="Poppins" pitchFamily="2" charset="77"/>
                <a:ea typeface="+mj-ea"/>
                <a:cs typeface="Poppins" pitchFamily="2" charset="77"/>
              </a:rPr>
              <a:t>FEIT: </a:t>
            </a:r>
            <a:r>
              <a:rPr lang="nl-NL" sz="2000" dirty="0">
                <a:latin typeface="Poppins" pitchFamily="2" charset="77"/>
                <a:ea typeface="+mj-ea"/>
                <a:cs typeface="Poppins" pitchFamily="2" charset="77"/>
              </a:rPr>
              <a:t>Uit onderzoek van Rutgers uit 2012 blijkt dat 1 op de 5 vrouwen in Nederland ooit onbedoeld zwanger is geweest. Dit is het enige onderzoek dat aangeeft hoeveel vrouwen dit gedurende hun hele leven hebben ervaren. De overheid en andere organisaties nemen dit cijfer ook als uitgangspunt, zie bijvoorbeeld: </a:t>
            </a:r>
            <a:r>
              <a:rPr lang="nl-NL" sz="2000" dirty="0">
                <a:hlinkClick r:id="rId2"/>
              </a:rPr>
              <a:t>onbedoelde-tienerzwangerschappen-een-zevenstappenplan.pdf (overheid.nl)</a:t>
            </a:r>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endParaRPr lang="nl-NL"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pPr marL="457200" indent="-457200">
              <a:buAutoNum type="arabicPeriod"/>
            </a:pPr>
            <a:endParaRPr lang="en-US" sz="2000" dirty="0">
              <a:latin typeface="Poppins" pitchFamily="2" charset="77"/>
              <a:ea typeface="+mj-ea"/>
              <a:cs typeface="Poppins" pitchFamily="2" charset="77"/>
            </a:endParaRPr>
          </a:p>
          <a:p>
            <a:endParaRPr lang="en-US" sz="2000" dirty="0">
              <a:latin typeface="Poppins" pitchFamily="2" charset="77"/>
              <a:ea typeface="+mj-ea"/>
              <a:cs typeface="Poppins" pitchFamily="2" charset="77"/>
            </a:endParaRPr>
          </a:p>
        </p:txBody>
      </p:sp>
    </p:spTree>
    <p:extLst>
      <p:ext uri="{BB962C8B-B14F-4D97-AF65-F5344CB8AC3E}">
        <p14:creationId xmlns:p14="http://schemas.microsoft.com/office/powerpoint/2010/main" val="194915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133E5-9E91-164D-9EEB-F132D9095A60}"/>
              </a:ext>
            </a:extLst>
          </p:cNvPr>
          <p:cNvSpPr>
            <a:spLocks noGrp="1"/>
          </p:cNvSpPr>
          <p:nvPr>
            <p:ph type="ctrTitle"/>
          </p:nvPr>
        </p:nvSpPr>
        <p:spPr/>
        <p:txBody>
          <a:bodyPr/>
          <a:lstStyle/>
          <a:p>
            <a:r>
              <a:rPr lang="nl-NL" dirty="0"/>
              <a:t>Onderzoek de bronnen</a:t>
            </a:r>
          </a:p>
        </p:txBody>
      </p:sp>
      <p:sp>
        <p:nvSpPr>
          <p:cNvPr id="3" name="Ondertitel 2">
            <a:extLst>
              <a:ext uri="{FF2B5EF4-FFF2-40B4-BE49-F238E27FC236}">
                <a16:creationId xmlns:a16="http://schemas.microsoft.com/office/drawing/2014/main" id="{3E0BC798-3E30-8D43-907F-E30DF95B299E}"/>
              </a:ext>
            </a:extLst>
          </p:cNvPr>
          <p:cNvSpPr>
            <a:spLocks noGrp="1"/>
          </p:cNvSpPr>
          <p:nvPr>
            <p:ph type="subTitle" idx="1"/>
          </p:nvPr>
        </p:nvSpPr>
        <p:spPr/>
        <p:txBody>
          <a:bodyPr/>
          <a:lstStyle/>
          <a:p>
            <a:r>
              <a:rPr lang="nl-NL" dirty="0"/>
              <a:t>Wat is waar?</a:t>
            </a:r>
          </a:p>
        </p:txBody>
      </p:sp>
    </p:spTree>
    <p:extLst>
      <p:ext uri="{BB962C8B-B14F-4D97-AF65-F5344CB8AC3E}">
        <p14:creationId xmlns:p14="http://schemas.microsoft.com/office/powerpoint/2010/main" val="437027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a:xfrm>
            <a:off x="2318928" y="656393"/>
            <a:ext cx="7554141" cy="832453"/>
          </a:xfrm>
        </p:spPr>
        <p:txBody>
          <a:bodyPr/>
          <a:lstStyle/>
          <a:p>
            <a:r>
              <a:rPr lang="nl-NL" dirty="0"/>
              <a:t>Onderzoeken naar psychische problemen als gevolg van abortus </a:t>
            </a:r>
            <a:br>
              <a:rPr lang="nl-NL" dirty="0"/>
            </a:br>
            <a:br>
              <a:rPr lang="nl-NL" dirty="0"/>
            </a:br>
            <a:r>
              <a:rPr lang="nl-NL" dirty="0"/>
              <a:t>Wat is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18928" y="2744075"/>
            <a:ext cx="7554141" cy="276928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Licht vrouwen in over kans op psychische problemen na abortus</a:t>
            </a:r>
            <a:endPar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nl-NL" u="sng" dirty="0">
                <a:latin typeface="Calibri" panose="020F0502020204030204" pitchFamily="34" charset="0"/>
                <a:ea typeface="Calibri" panose="020F0502020204030204" pitchFamily="34" charset="0"/>
                <a:cs typeface="Times New Roman" panose="02020603050405020304" pitchFamily="18" charset="0"/>
              </a:rPr>
              <a:t>Geen verhoogd risico op psychische aandoeningen 5 tot 6 jaar na een abortus</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Abortus kan vrouw psychisch beschadigen</a:t>
            </a:r>
            <a:endPar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Geen hoger risico op psychische aandoening na abortus</a:t>
            </a:r>
            <a:endParaRPr kumimoji="0" lang="nl-NL"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Abortus en het risico op psychische aandoeningen</a:t>
            </a:r>
            <a:endParaRPr kumimoji="0" lang="nl-NL"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'De pro-</a:t>
            </a:r>
            <a:r>
              <a:rPr kumimoji="0" lang="nl-NL" sz="1800" b="0" i="0" u="sng" strike="noStrike" kern="120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choicebeweging</a:t>
            </a: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heeft geen oog voor mijn trauma'</a:t>
            </a:r>
            <a:endParaRPr kumimoji="0" lang="nl-NL"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l-NL" sz="1800" b="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Abortusgevolgen</a:t>
            </a:r>
            <a:endParaRPr kumimoji="0" lang="nl-NL"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035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133E5-9E91-164D-9EEB-F132D9095A60}"/>
              </a:ext>
            </a:extLst>
          </p:cNvPr>
          <p:cNvSpPr>
            <a:spLocks noGrp="1"/>
          </p:cNvSpPr>
          <p:nvPr>
            <p:ph type="ctrTitle"/>
          </p:nvPr>
        </p:nvSpPr>
        <p:spPr/>
        <p:txBody>
          <a:bodyPr>
            <a:normAutofit/>
          </a:bodyPr>
          <a:lstStyle/>
          <a:p>
            <a:r>
              <a:rPr lang="nl-NL" sz="3600" dirty="0"/>
              <a:t>‘Als je geen kind wilt, moet je een zwangerschap kunnen afbreken’</a:t>
            </a:r>
            <a:br>
              <a:rPr lang="nl-NL" sz="3600" dirty="0"/>
            </a:br>
            <a:br>
              <a:rPr lang="nl-NL" sz="3600" dirty="0"/>
            </a:br>
            <a:br>
              <a:rPr lang="nl-NL" sz="3600" dirty="0"/>
            </a:br>
            <a:endParaRPr lang="nl-NL" sz="3600" dirty="0"/>
          </a:p>
        </p:txBody>
      </p:sp>
      <p:sp>
        <p:nvSpPr>
          <p:cNvPr id="3" name="Ondertitel 2">
            <a:extLst>
              <a:ext uri="{FF2B5EF4-FFF2-40B4-BE49-F238E27FC236}">
                <a16:creationId xmlns:a16="http://schemas.microsoft.com/office/drawing/2014/main" id="{3E0BC798-3E30-8D43-907F-E30DF95B299E}"/>
              </a:ext>
            </a:extLst>
          </p:cNvPr>
          <p:cNvSpPr>
            <a:spLocks noGrp="1"/>
          </p:cNvSpPr>
          <p:nvPr>
            <p:ph type="subTitle" idx="1"/>
          </p:nvPr>
        </p:nvSpPr>
        <p:spPr/>
        <p:txBody>
          <a:bodyPr/>
          <a:lstStyle/>
          <a:p>
            <a:r>
              <a:rPr lang="nl-NL" dirty="0"/>
              <a:t>Stelling bij de lijnoefening</a:t>
            </a:r>
          </a:p>
        </p:txBody>
      </p:sp>
    </p:spTree>
    <p:extLst>
      <p:ext uri="{BB962C8B-B14F-4D97-AF65-F5344CB8AC3E}">
        <p14:creationId xmlns:p14="http://schemas.microsoft.com/office/powerpoint/2010/main" val="3656506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CA5D684-4DA4-7F4A-81F3-152C29624993}"/>
              </a:ext>
            </a:extLst>
          </p:cNvPr>
          <p:cNvSpPr>
            <a:spLocks noGrp="1"/>
          </p:cNvSpPr>
          <p:nvPr>
            <p:ph type="ctrTitle"/>
          </p:nvPr>
        </p:nvSpPr>
        <p:spPr/>
        <p:txBody>
          <a:bodyPr>
            <a:normAutofit fontScale="90000"/>
          </a:bodyPr>
          <a:lstStyle/>
          <a:p>
            <a:r>
              <a:rPr lang="nl-NL" dirty="0">
                <a:solidFill>
                  <a:schemeClr val="bg1"/>
                </a:solidFill>
              </a:rPr>
              <a:t>Onbedoelde zwangerschap voorkomen? </a:t>
            </a:r>
            <a:br>
              <a:rPr lang="nl-NL" dirty="0">
                <a:solidFill>
                  <a:schemeClr val="bg1"/>
                </a:solidFill>
              </a:rPr>
            </a:br>
            <a:r>
              <a:rPr lang="nl-NL" dirty="0">
                <a:solidFill>
                  <a:schemeClr val="bg1"/>
                </a:solidFill>
              </a:rPr>
              <a:t>Gebruik anticonceptie én een condoom!</a:t>
            </a:r>
          </a:p>
        </p:txBody>
      </p:sp>
    </p:spTree>
    <p:extLst>
      <p:ext uri="{BB962C8B-B14F-4D97-AF65-F5344CB8AC3E}">
        <p14:creationId xmlns:p14="http://schemas.microsoft.com/office/powerpoint/2010/main" val="368340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1631216"/>
          </a:xfrm>
          <a:prstGeom prst="rect">
            <a:avLst/>
          </a:prstGeom>
          <a:noFill/>
        </p:spPr>
        <p:txBody>
          <a:bodyPr wrap="square" rtlCol="0">
            <a:spAutoFit/>
          </a:bodyPr>
          <a:lstStyle/>
          <a:p>
            <a:r>
              <a:rPr lang="en-US" sz="2000" dirty="0" err="1">
                <a:latin typeface="Poppins" pitchFamily="2" charset="77"/>
                <a:ea typeface="+mj-ea"/>
                <a:cs typeface="Poppins" pitchFamily="2" charset="77"/>
              </a:rPr>
              <a:t>Terugtrekken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klaarkomen</a:t>
            </a:r>
            <a:r>
              <a:rPr lang="en-US" sz="2000" dirty="0">
                <a:latin typeface="Poppins" pitchFamily="2" charset="77"/>
                <a:ea typeface="+mj-ea"/>
                <a:cs typeface="Poppins" pitchFamily="2" charset="77"/>
              </a:rPr>
              <a:t> is </a:t>
            </a:r>
            <a:r>
              <a:rPr lang="en-US" sz="2000" u="sng" dirty="0">
                <a:latin typeface="Poppins" pitchFamily="2" charset="77"/>
                <a:ea typeface="+mj-ea"/>
                <a:cs typeface="Poppins" pitchFamily="2" charset="77"/>
              </a:rPr>
              <a:t>GEEN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betrouwbare</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anticonceptiemethode</a:t>
            </a:r>
            <a:r>
              <a:rPr lang="en-US" sz="2000" dirty="0">
                <a:latin typeface="Poppins" pitchFamily="2" charset="77"/>
                <a:ea typeface="+mj-ea"/>
                <a:cs typeface="Poppins" pitchFamily="2" charset="77"/>
              </a:rPr>
              <a:t>.</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Het is heel </a:t>
            </a:r>
            <a:r>
              <a:rPr lang="en-US" sz="2000" dirty="0" err="1">
                <a:latin typeface="Poppins" pitchFamily="2" charset="77"/>
                <a:ea typeface="+mj-ea"/>
                <a:cs typeface="Poppins" pitchFamily="2" charset="77"/>
              </a:rPr>
              <a:t>lastig</a:t>
            </a:r>
            <a:r>
              <a:rPr lang="en-US" sz="2000" dirty="0">
                <a:latin typeface="Poppins" pitchFamily="2" charset="77"/>
                <a:ea typeface="+mj-ea"/>
                <a:cs typeface="Poppins" pitchFamily="2" charset="77"/>
              </a:rPr>
              <a:t> om op </a:t>
            </a:r>
            <a:r>
              <a:rPr lang="en-US" sz="2000" dirty="0" err="1">
                <a:latin typeface="Poppins" pitchFamily="2" charset="77"/>
                <a:ea typeface="+mj-ea"/>
                <a:cs typeface="Poppins" pitchFamily="2" charset="77"/>
              </a:rPr>
              <a:t>tijd</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terug</a:t>
            </a:r>
            <a:r>
              <a:rPr lang="en-US" sz="2000" dirty="0">
                <a:latin typeface="Poppins" pitchFamily="2" charset="77"/>
                <a:ea typeface="+mj-ea"/>
                <a:cs typeface="Poppins" pitchFamily="2" charset="77"/>
              </a:rPr>
              <a:t> te </a:t>
            </a:r>
            <a:r>
              <a:rPr lang="en-US" sz="2000" dirty="0" err="1">
                <a:latin typeface="Poppins" pitchFamily="2" charset="77"/>
                <a:ea typeface="+mj-ea"/>
                <a:cs typeface="Poppins" pitchFamily="2" charset="77"/>
              </a:rPr>
              <a:t>trekken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voordat</a:t>
            </a:r>
            <a:r>
              <a:rPr lang="en-US" sz="2000" dirty="0">
                <a:latin typeface="Poppins" pitchFamily="2" charset="77"/>
                <a:ea typeface="+mj-ea"/>
                <a:cs typeface="Poppins" pitchFamily="2" charset="77"/>
              </a:rPr>
              <a:t> er </a:t>
            </a:r>
            <a:r>
              <a:rPr lang="en-US" sz="2000" dirty="0" err="1">
                <a:latin typeface="Poppins" pitchFamily="2" charset="77"/>
                <a:ea typeface="+mj-ea"/>
                <a:cs typeface="Poppins" pitchFamily="2" charset="77"/>
              </a:rPr>
              <a:t>voorvocht</a:t>
            </a:r>
            <a:r>
              <a:rPr lang="en-US" sz="2000" dirty="0">
                <a:latin typeface="Poppins" pitchFamily="2" charset="77"/>
                <a:ea typeface="+mj-ea"/>
                <a:cs typeface="Poppins" pitchFamily="2" charset="77"/>
              </a:rPr>
              <a:t> of </a:t>
            </a:r>
            <a:r>
              <a:rPr lang="en-US" sz="2000" dirty="0" err="1">
                <a:latin typeface="Poppins" pitchFamily="2" charset="77"/>
                <a:ea typeface="+mj-ea"/>
                <a:cs typeface="Poppins" pitchFamily="2" charset="77"/>
              </a:rPr>
              <a:t>sperma</a:t>
            </a:r>
            <a:r>
              <a:rPr lang="en-US" sz="2000" dirty="0">
                <a:latin typeface="Poppins" pitchFamily="2" charset="77"/>
                <a:ea typeface="+mj-ea"/>
                <a:cs typeface="Poppins" pitchFamily="2" charset="77"/>
              </a:rPr>
              <a:t> in de vagina is </a:t>
            </a:r>
            <a:r>
              <a:rPr lang="en-US" sz="2000" dirty="0" err="1">
                <a:latin typeface="Poppins" pitchFamily="2" charset="77"/>
                <a:ea typeface="+mj-ea"/>
                <a:cs typeface="Poppins" pitchFamily="2" charset="77"/>
              </a:rPr>
              <a:t>gekomen</a:t>
            </a:r>
            <a:r>
              <a:rPr lang="en-US" sz="2000" dirty="0">
                <a:latin typeface="Poppins" pitchFamily="2" charset="77"/>
                <a:ea typeface="+mj-ea"/>
                <a:cs typeface="Poppins" pitchFamily="2" charset="77"/>
              </a:rPr>
              <a:t>.</a:t>
            </a:r>
          </a:p>
        </p:txBody>
      </p:sp>
    </p:spTree>
    <p:extLst>
      <p:ext uri="{BB962C8B-B14F-4D97-AF65-F5344CB8AC3E}">
        <p14:creationId xmlns:p14="http://schemas.microsoft.com/office/powerpoint/2010/main" val="157613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Een meisje kan zwanger raken als ze sperma doorslikt</a:t>
            </a:r>
          </a:p>
        </p:txBody>
      </p:sp>
    </p:spTree>
    <p:extLst>
      <p:ext uri="{BB962C8B-B14F-4D97-AF65-F5344CB8AC3E}">
        <p14:creationId xmlns:p14="http://schemas.microsoft.com/office/powerpoint/2010/main" val="268378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FF0000"/>
                </a:solidFill>
              </a:rPr>
              <a:t>NIET WAAR!</a:t>
            </a:r>
            <a:br>
              <a:rPr lang="nl-NL" dirty="0"/>
            </a:br>
            <a:br>
              <a:rPr lang="nl-NL" dirty="0"/>
            </a:br>
            <a:br>
              <a:rPr lang="nl-NL" dirty="0"/>
            </a:br>
            <a:br>
              <a:rPr lang="nl-NL" dirty="0"/>
            </a:br>
            <a:br>
              <a:rPr lang="nl-NL" dirty="0"/>
            </a:br>
            <a:endParaRPr lang="nl-NL" dirty="0"/>
          </a:p>
        </p:txBody>
      </p:sp>
      <p:sp>
        <p:nvSpPr>
          <p:cNvPr id="2" name="TextBox 1">
            <a:extLst>
              <a:ext uri="{FF2B5EF4-FFF2-40B4-BE49-F238E27FC236}">
                <a16:creationId xmlns:a16="http://schemas.microsoft.com/office/drawing/2014/main" id="{B13BD55B-23C7-5E5E-AA96-B499E223D30B}"/>
              </a:ext>
            </a:extLst>
          </p:cNvPr>
          <p:cNvSpPr txBox="1"/>
          <p:nvPr/>
        </p:nvSpPr>
        <p:spPr>
          <a:xfrm>
            <a:off x="2392499" y="2474843"/>
            <a:ext cx="7554141" cy="1938992"/>
          </a:xfrm>
          <a:prstGeom prst="rect">
            <a:avLst/>
          </a:prstGeom>
          <a:noFill/>
        </p:spPr>
        <p:txBody>
          <a:bodyPr wrap="square" rtlCol="0">
            <a:spAutoFit/>
          </a:bodyPr>
          <a:lstStyle/>
          <a:p>
            <a:r>
              <a:rPr lang="en-US" sz="2000" dirty="0" err="1">
                <a:latin typeface="Poppins" pitchFamily="2" charset="77"/>
                <a:ea typeface="+mj-ea"/>
                <a:cs typeface="Poppins" pitchFamily="2" charset="77"/>
              </a:rPr>
              <a:t>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zwangerschap</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kan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alleen</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ontstaan</a:t>
            </a:r>
            <a:r>
              <a:rPr lang="en-US" sz="2000" dirty="0">
                <a:latin typeface="Poppins" pitchFamily="2" charset="77"/>
                <a:ea typeface="+mj-ea"/>
                <a:cs typeface="Poppins" pitchFamily="2" charset="77"/>
              </a:rPr>
              <a:t> door </a:t>
            </a:r>
            <a:r>
              <a:rPr lang="en-US" sz="2000" dirty="0" err="1">
                <a:latin typeface="Poppins" pitchFamily="2" charset="77"/>
                <a:ea typeface="+mj-ea"/>
                <a:cs typeface="Poppins" pitchFamily="2" charset="77"/>
              </a:rPr>
              <a:t>sperma</a:t>
            </a:r>
            <a:r>
              <a:rPr lang="en-US" sz="2000" dirty="0">
                <a:latin typeface="Poppins" pitchFamily="2" charset="77"/>
                <a:ea typeface="+mj-ea"/>
                <a:cs typeface="Poppins" pitchFamily="2" charset="77"/>
              </a:rPr>
              <a:t> in de vagina. </a:t>
            </a:r>
          </a:p>
          <a:p>
            <a:endParaRPr lang="en-US" sz="2000" dirty="0">
              <a:latin typeface="Poppins" pitchFamily="2" charset="77"/>
              <a:ea typeface="+mj-ea"/>
              <a:cs typeface="Poppins" pitchFamily="2" charset="77"/>
            </a:endParaRPr>
          </a:p>
          <a:p>
            <a:r>
              <a:rPr lang="en-US" sz="2000" dirty="0">
                <a:latin typeface="Poppins" pitchFamily="2" charset="77"/>
                <a:ea typeface="+mj-ea"/>
                <a:cs typeface="Poppins" pitchFamily="2" charset="77"/>
              </a:rPr>
              <a:t>Als je </a:t>
            </a:r>
            <a:r>
              <a:rPr lang="en-US" sz="2000" dirty="0" err="1">
                <a:latin typeface="Poppins" pitchFamily="2" charset="77"/>
                <a:ea typeface="+mj-ea"/>
                <a:cs typeface="Poppins" pitchFamily="2" charset="77"/>
              </a:rPr>
              <a:t>sperma</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doorslikt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komt</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niet</a:t>
            </a:r>
            <a:r>
              <a:rPr lang="en-US" sz="2000" dirty="0">
                <a:latin typeface="Poppins" pitchFamily="2" charset="77"/>
                <a:ea typeface="+mj-ea"/>
                <a:cs typeface="Poppins" pitchFamily="2" charset="77"/>
              </a:rPr>
              <a:t> </a:t>
            </a:r>
            <a:r>
              <a:rPr lang="en-US" sz="2000" dirty="0" err="1">
                <a:latin typeface="Poppins" pitchFamily="2" charset="77"/>
                <a:ea typeface="+mj-ea"/>
                <a:cs typeface="Poppins" pitchFamily="2" charset="77"/>
              </a:rPr>
              <a:t>bij</a:t>
            </a:r>
            <a:r>
              <a:rPr lang="en-US" sz="2000" dirty="0">
                <a:latin typeface="Poppins" pitchFamily="2" charset="77"/>
                <a:ea typeface="+mj-ea"/>
                <a:cs typeface="Poppins" pitchFamily="2" charset="77"/>
              </a:rPr>
              <a:t> het </a:t>
            </a:r>
            <a:r>
              <a:rPr lang="en-US" sz="2000" dirty="0" err="1">
                <a:latin typeface="Poppins" pitchFamily="2" charset="77"/>
                <a:ea typeface="+mj-ea"/>
                <a:cs typeface="Poppins" pitchFamily="2" charset="77"/>
              </a:rPr>
              <a:t>eitje</a:t>
            </a:r>
            <a:r>
              <a:rPr lang="en-US" sz="2000" dirty="0">
                <a:latin typeface="Poppins" pitchFamily="2" charset="77"/>
                <a:ea typeface="+mj-ea"/>
                <a:cs typeface="Poppins" pitchFamily="2" charset="77"/>
              </a:rPr>
              <a:t>. </a:t>
            </a:r>
          </a:p>
          <a:p>
            <a:endParaRPr lang="en-US" sz="2000" dirty="0"/>
          </a:p>
          <a:p>
            <a:endParaRPr lang="nl-NL" sz="2000" dirty="0"/>
          </a:p>
        </p:txBody>
      </p:sp>
    </p:spTree>
    <p:extLst>
      <p:ext uri="{BB962C8B-B14F-4D97-AF65-F5344CB8AC3E}">
        <p14:creationId xmlns:p14="http://schemas.microsoft.com/office/powerpoint/2010/main" val="297130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C7C6FA-ECFF-EB45-8CCA-050F804FC5D7}"/>
              </a:ext>
            </a:extLst>
          </p:cNvPr>
          <p:cNvSpPr>
            <a:spLocks noGrp="1"/>
          </p:cNvSpPr>
          <p:nvPr>
            <p:ph type="title"/>
          </p:nvPr>
        </p:nvSpPr>
        <p:spPr/>
        <p:txBody>
          <a:bodyPr/>
          <a:lstStyle/>
          <a:p>
            <a:r>
              <a:rPr lang="nl-NL" dirty="0">
                <a:solidFill>
                  <a:srgbClr val="00B050"/>
                </a:solidFill>
              </a:rPr>
              <a:t>Waar</a:t>
            </a:r>
            <a:r>
              <a:rPr lang="nl-NL" dirty="0"/>
              <a:t> of </a:t>
            </a:r>
            <a:r>
              <a:rPr lang="nl-NL" dirty="0">
                <a:solidFill>
                  <a:srgbClr val="FF0000"/>
                </a:solidFill>
              </a:rPr>
              <a:t>niet waar</a:t>
            </a:r>
            <a:r>
              <a:rPr lang="nl-NL" dirty="0"/>
              <a:t>?</a:t>
            </a:r>
            <a:br>
              <a:rPr lang="nl-NL" dirty="0"/>
            </a:br>
            <a:br>
              <a:rPr lang="nl-NL" dirty="0"/>
            </a:br>
            <a:br>
              <a:rPr lang="nl-NL" dirty="0"/>
            </a:br>
            <a:br>
              <a:rPr lang="nl-NL" dirty="0"/>
            </a:br>
            <a:br>
              <a:rPr lang="nl-NL" dirty="0"/>
            </a:br>
            <a:r>
              <a:rPr lang="nl-NL" dirty="0"/>
              <a:t>Als je seks hebt terwijl het meisje nog ongesteld is, kan ze zwanger raken</a:t>
            </a:r>
          </a:p>
        </p:txBody>
      </p:sp>
    </p:spTree>
    <p:extLst>
      <p:ext uri="{BB962C8B-B14F-4D97-AF65-F5344CB8AC3E}">
        <p14:creationId xmlns:p14="http://schemas.microsoft.com/office/powerpoint/2010/main" val="3661946457"/>
      </p:ext>
    </p:extLst>
  </p:cSld>
  <p:clrMapOvr>
    <a:masterClrMapping/>
  </p:clrMapOvr>
</p:sld>
</file>

<file path=ppt/theme/theme1.xml><?xml version="1.0" encoding="utf-8"?>
<a:theme xmlns:a="http://schemas.openxmlformats.org/drawingml/2006/main" name="Rutgers">
  <a:themeElements>
    <a:clrScheme name="Aangepast 1">
      <a:dk1>
        <a:srgbClr val="000000"/>
      </a:dk1>
      <a:lt1>
        <a:srgbClr val="FFFFFF"/>
      </a:lt1>
      <a:dk2>
        <a:srgbClr val="000000"/>
      </a:dk2>
      <a:lt2>
        <a:srgbClr val="F8F8F8"/>
      </a:lt2>
      <a:accent1>
        <a:srgbClr val="66CC66"/>
      </a:accent1>
      <a:accent2>
        <a:srgbClr val="006666"/>
      </a:accent2>
      <a:accent3>
        <a:srgbClr val="6633CC"/>
      </a:accent3>
      <a:accent4>
        <a:srgbClr val="F860C5"/>
      </a:accent4>
      <a:accent5>
        <a:srgbClr val="FF8133"/>
      </a:accent5>
      <a:accent6>
        <a:srgbClr val="FD4D38"/>
      </a:accent6>
      <a:hlink>
        <a:srgbClr val="0016E2"/>
      </a:hlink>
      <a:folHlink>
        <a:srgbClr val="33CCFF"/>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Handreiking beeldvorming onbedoelde zwangerschap" id="{C0427CAE-BBC8-4EA5-9405-CF64580F1273}" vid="{6E363C5F-915C-45AA-8C26-30F54509A59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Handreiking beeldvorming onbedoelde zwangerschap</Template>
  <TotalTime>3443</TotalTime>
  <Words>2344</Words>
  <Application>Microsoft Office PowerPoint</Application>
  <PresentationFormat>Widescreen</PresentationFormat>
  <Paragraphs>195</Paragraphs>
  <Slides>59</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Poppins</vt:lpstr>
      <vt:lpstr>Poppins Medium</vt:lpstr>
      <vt:lpstr>Poppins SemiBold</vt:lpstr>
      <vt:lpstr>Roboto</vt:lpstr>
      <vt:lpstr>Roboto Light</vt:lpstr>
      <vt:lpstr>Roboto Medium</vt:lpstr>
      <vt:lpstr>Rutgers</vt:lpstr>
      <vt:lpstr>PowerPoint bij Handreiking Beeldvorming onbedoelde zwangerschap</vt:lpstr>
      <vt:lpstr>Wie heeft de meeste kennis van het voorkomen van onbedoelde zwangerschap?</vt:lpstr>
      <vt:lpstr>Waar of niet waar?     Van sommige anticonceptiemiddelen kun je onvruchtbaar worden</vt:lpstr>
      <vt:lpstr>NIET WAAR!     </vt:lpstr>
      <vt:lpstr>Waar of niet waar?     De penis terugtrekken voor het klaarkomen, is een betrouwbare manier om een zwangerschap te voorkomen</vt:lpstr>
      <vt:lpstr>NIET WAAR!     </vt:lpstr>
      <vt:lpstr>Waar of niet waar?     Een meisje kan zwanger raken als ze sperma doorslikt</vt:lpstr>
      <vt:lpstr>NIET WAAR!     </vt:lpstr>
      <vt:lpstr>Waar of niet waar?     Als je seks hebt terwijl het meisje nog ongesteld is, kan ze zwanger raken</vt:lpstr>
      <vt:lpstr>WAAR!     </vt:lpstr>
      <vt:lpstr>Waar of niet waar?     Als je je goed wast na de seks, kun je een soa of zwangerschap voorkomen</vt:lpstr>
      <vt:lpstr>NIET WAAR!     </vt:lpstr>
      <vt:lpstr>Waar of niet waar?     De pil moet je elke dag rond dezelfde tijd slikken</vt:lpstr>
      <vt:lpstr>WAAR!     </vt:lpstr>
      <vt:lpstr>Waar of niet waar?     Er is nu ook een mannenpil</vt:lpstr>
      <vt:lpstr>NIET WAAR!     </vt:lpstr>
      <vt:lpstr>Waar of niet waar?     Er zijn meer dan 10 verschillende  anticonceptiemiddelen</vt:lpstr>
      <vt:lpstr>WAAR!     </vt:lpstr>
      <vt:lpstr>Waar of niet waar?     Een morning-afterpil is hetzelfde als een abortuspil</vt:lpstr>
      <vt:lpstr>NIET WAAR!     </vt:lpstr>
      <vt:lpstr>Waar of niet waar?     Als je anticonceptie gebruikt, kan er toch een zwangerschap ontstaan</vt:lpstr>
      <vt:lpstr>WAAR!     </vt:lpstr>
      <vt:lpstr>Einde quiz  Meer weten? Kijk op www.sense.info voor betrouwbare informatie over seksualiteit</vt:lpstr>
      <vt:lpstr>Quiz: Wat weet jij van de keuzeopties bij onbedoelde zwangerschap?</vt:lpstr>
      <vt:lpstr>Waar of niet waar?     Als je geen geld hebt om voor een kind te zorgen, krijg je geld van de overheid</vt:lpstr>
      <vt:lpstr>WAAR!     </vt:lpstr>
      <vt:lpstr>Waar of niet waar?     Als je je kind afstaat voor pleegzorg, heb je nog wel recht op contact met je kind</vt:lpstr>
      <vt:lpstr>WAAR!     </vt:lpstr>
      <vt:lpstr>Waar of niet waar?     Als je je kind afstaat voor adoptie, heb je ook recht op contact met je kind</vt:lpstr>
      <vt:lpstr>NIET WAAR!     </vt:lpstr>
      <vt:lpstr>Waar of niet waar?     Als vader heb je dezelfde rechten als de moeder</vt:lpstr>
      <vt:lpstr>NIET WAAR!     </vt:lpstr>
      <vt:lpstr>Waar of niet waar?     Als je 13 weken of langer zwanger bent, kun je niet bij elke abortuskliniek terecht voor een abortus</vt:lpstr>
      <vt:lpstr>WAAR!     </vt:lpstr>
      <vt:lpstr>Waar of niet waar?     Als je nog geen 16 jaar bent, heb je van een ouder toestemming nodig voor een abortus</vt:lpstr>
      <vt:lpstr>WAAR!     </vt:lpstr>
      <vt:lpstr>Filmpjes van twee meiden die ieder een andere keuze maakten</vt:lpstr>
      <vt:lpstr>Michelle     </vt:lpstr>
      <vt:lpstr>Liselotte     </vt:lpstr>
      <vt:lpstr>Pro life versus pro choice   </vt:lpstr>
      <vt:lpstr>Welke campagnebeelden zijn pro life? Welke pro choice?</vt:lpstr>
      <vt:lpstr>Feit? Onwaarheid? Mening?</vt:lpstr>
      <vt:lpstr>Stelling 1     De meeste abortuscliënten zijn tussen de 25 en 35 jaar.</vt:lpstr>
      <vt:lpstr>Stelling 2     Als je anticonceptie gebruikt, raak je niet onbedoeld zwanger.</vt:lpstr>
      <vt:lpstr>Stelling 3     63% van de abortussen vindt plaats in de eerste 8 weken van de zwangerschap, 85% in de eerste 12 weken van de zwangerschap. </vt:lpstr>
      <vt:lpstr>Stelling 4     Er is sprake van een kindje als er een hartslag te zien is op de echo.  </vt:lpstr>
      <vt:lpstr>Stelling 5     Met 6 weken zwangerschap ben je 2 weken overtijd*.  * ‘Overtijd’ ben je vanaf de dag dat je ongesteld had moeten worden   </vt:lpstr>
      <vt:lpstr>Stelling 6     In Nederland worden per 1.000 vrouwen meer abortussen gedaan dan in landen met een strengere abortuswetgeving.      </vt:lpstr>
      <vt:lpstr>Stelling 7     1 op de 5 vrouwen in Nederland krijgt in haar leven te maken met een onbedoelde zwangerschap.      </vt:lpstr>
      <vt:lpstr>Antwoorden stellingen     </vt:lpstr>
      <vt:lpstr>Antwoorden stellingen     </vt:lpstr>
      <vt:lpstr>Antwoorden stellingen     </vt:lpstr>
      <vt:lpstr>Antwoorden stellingen     </vt:lpstr>
      <vt:lpstr>Antwoorden stellingen     </vt:lpstr>
      <vt:lpstr>Antwoorden stellingen     </vt:lpstr>
      <vt:lpstr>Onderzoek de bronnen</vt:lpstr>
      <vt:lpstr>Onderzoeken naar psychische problemen als gevolg van abortus   Wat is waar?     </vt:lpstr>
      <vt:lpstr>‘Als je geen kind wilt, moet je een zwangerschap kunnen afbreken’   </vt:lpstr>
      <vt:lpstr>Onbedoelde zwangerschap voorkomen?  Gebruik anticonceptie én een condoom!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Powerpointslides Handreiking Beeldvorming onbedoelde zwangerschap</dc:title>
  <dc:creator>Ingvil de Haan</dc:creator>
  <cp:lastModifiedBy>Ingvil de Haan</cp:lastModifiedBy>
  <cp:revision>7</cp:revision>
  <dcterms:created xsi:type="dcterms:W3CDTF">2022-06-10T12:41:20Z</dcterms:created>
  <dcterms:modified xsi:type="dcterms:W3CDTF">2022-09-22T12:16:09Z</dcterms:modified>
</cp:coreProperties>
</file>