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256" r:id="rId5"/>
    <p:sldId id="258" r:id="rId6"/>
    <p:sldId id="259" r:id="rId7"/>
    <p:sldId id="276" r:id="rId8"/>
    <p:sldId id="274" r:id="rId9"/>
    <p:sldId id="275" r:id="rId10"/>
    <p:sldId id="27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roen Wever" initials="JW" lastIdx="4" clrIdx="0">
    <p:extLst>
      <p:ext uri="{19B8F6BF-5375-455C-9EA6-DF929625EA0E}">
        <p15:presenceInfo xmlns:p15="http://schemas.microsoft.com/office/powerpoint/2012/main" userId="S-1-5-21-988299426-728374078-612134452-72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314" autoAdjust="0"/>
    <p:restoredTop sz="57110" autoAdjust="0"/>
  </p:normalViewPr>
  <p:slideViewPr>
    <p:cSldViewPr snapToGrid="0">
      <p:cViewPr varScale="1">
        <p:scale>
          <a:sx n="24" d="100"/>
          <a:sy n="24" d="100"/>
        </p:scale>
        <p:origin x="42" y="22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ba Tomic - Spektor" userId="41a277a7-b1a8-4c93-825f-c14730e21da9" providerId="ADAL" clId="{6A5325C1-88EA-4FC6-94AB-847E5C2007FB}"/>
    <pc:docChg chg="custSel">
      <pc:chgData name="Luba Tomic - Spektor" userId="41a277a7-b1a8-4c93-825f-c14730e21da9" providerId="ADAL" clId="{6A5325C1-88EA-4FC6-94AB-847E5C2007FB}" dt="2020-10-27T14:44:51.571" v="0" actId="1592"/>
      <pc:docMkLst>
        <pc:docMk/>
      </pc:docMkLst>
      <pc:sldChg chg="delCm">
        <pc:chgData name="Luba Tomic - Spektor" userId="41a277a7-b1a8-4c93-825f-c14730e21da9" providerId="ADAL" clId="{6A5325C1-88EA-4FC6-94AB-847E5C2007FB}" dt="2020-10-27T14:44:51.571" v="0" actId="1592"/>
        <pc:sldMkLst>
          <pc:docMk/>
          <pc:sldMk cId="109857222" sldId="25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4A1E91-1860-46E3-B830-7A1CFCB194A7}" type="datetimeFigureOut">
              <a:rPr lang="nl-NL" smtClean="0"/>
              <a:t>10-5-2022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0BEAA9-E2D2-4FEB-BFF9-533B4EEEC041}" type="slidenum">
              <a:rPr lang="nl-NL" smtClean="0"/>
              <a:t>‹nr.›</a:t>
            </a:fld>
            <a:endParaRPr lang="nl-NL"/>
          </a:p>
        </p:txBody>
      </p:sp>
    </p:spTree>
    <p:extLst>
      <p:ext uri="{BB962C8B-B14F-4D97-AF65-F5344CB8AC3E}">
        <p14:creationId xmlns:p14="http://schemas.microsoft.com/office/powerpoint/2010/main" val="3299845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smtClean="0"/>
              <a:t>Beknopte versie</a:t>
            </a:r>
            <a:endParaRPr lang="nl-NL" b="1" dirty="0" smtClean="0"/>
          </a:p>
          <a:p>
            <a:endParaRPr lang="nl-NL" dirty="0" smtClean="0"/>
          </a:p>
          <a:p>
            <a:r>
              <a:rPr lang="nl-NL" dirty="0" smtClean="0"/>
              <a:t>Deze</a:t>
            </a:r>
            <a:r>
              <a:rPr lang="nl-NL" baseline="0" dirty="0" smtClean="0"/>
              <a:t> </a:t>
            </a:r>
            <a:r>
              <a:rPr lang="nl-NL" baseline="0" dirty="0"/>
              <a:t>workshop is bedoeld voor de niveau 3 – 4 MBO/ </a:t>
            </a:r>
            <a:r>
              <a:rPr lang="nl-NL" baseline="0" dirty="0" err="1"/>
              <a:t>Burgerschapsdag</a:t>
            </a:r>
            <a:r>
              <a:rPr lang="nl-NL" baseline="0" dirty="0"/>
              <a:t> / Duur: +/- </a:t>
            </a:r>
            <a:r>
              <a:rPr lang="nl-NL" baseline="0" dirty="0" smtClean="0"/>
              <a:t>1 a 2 </a:t>
            </a:r>
            <a:r>
              <a:rPr lang="nl-NL" baseline="0" dirty="0"/>
              <a:t>uur </a:t>
            </a:r>
          </a:p>
          <a:p>
            <a:r>
              <a:rPr lang="nl-NL" baseline="0" dirty="0"/>
              <a:t>Werkvorm: kringgesprek en werk in groepjes</a:t>
            </a:r>
          </a:p>
          <a:p>
            <a:endParaRPr lang="nl-NL" b="1" dirty="0"/>
          </a:p>
          <a:p>
            <a:r>
              <a:rPr lang="nl-NL" b="1" dirty="0"/>
              <a:t>Informatie voor de docent:</a:t>
            </a:r>
          </a:p>
          <a:p>
            <a:endParaRPr lang="nl-NL" dirty="0"/>
          </a:p>
          <a:p>
            <a:r>
              <a:rPr lang="nl-NL" dirty="0"/>
              <a:t>Waarom “Kritische denkvaardigheden” bij Burgerschapsonderwijs</a:t>
            </a:r>
            <a:r>
              <a:rPr lang="nl-NL" baseline="0" dirty="0"/>
              <a:t> hoort?</a:t>
            </a:r>
          </a:p>
          <a:p>
            <a:endParaRPr lang="nl-NL" baseline="0" dirty="0"/>
          </a:p>
          <a:p>
            <a:r>
              <a:rPr lang="nl-NL" dirty="0"/>
              <a:t>Burgerschap wordt in feite al vrij lang gekenmerkt door drie aspecten: kennis, gedrag en vaardigheden (</a:t>
            </a:r>
            <a:r>
              <a:rPr lang="nl-NL" dirty="0" err="1"/>
              <a:t>Geboers</a:t>
            </a:r>
            <a:r>
              <a:rPr lang="nl-NL" dirty="0"/>
              <a:t> et al., 2013). In 2017 presenteerde de Europese Commissie het doel van burgerschapsonderwijs als de ontwikkeling van deze drie aspecten in vier brede domeinen: (1) effectieve en constructieve interactie met anderen; (2) kritisch denken; (3) maatschappelijk verstandig gedrag; (4) zich op een democratische manier gedragen (De Coster &amp; </a:t>
            </a:r>
            <a:r>
              <a:rPr lang="nl-NL" dirty="0" err="1"/>
              <a:t>Sigalas</a:t>
            </a:r>
            <a:r>
              <a:rPr lang="nl-NL" dirty="0"/>
              <a:t>, 2017). </a:t>
            </a:r>
          </a:p>
          <a:p>
            <a:r>
              <a:rPr lang="nl-NL" dirty="0"/>
              <a:t>Burgerschapsonderwijs bestaat dus uit veel meer dan ‘burgerlijk gedrag’, en één fundamenteel aspect ervan is het vermogen om over de wereld te kunnen reflecteren, argumentatie te kunnen ontwikkelen op basis van feiten, en relaties en verbindingen tussen verschillende elementen te kunnen leggen. Met andere woorden, wat alle vier de domeinen verbindt is het tweede domein en een van de zogenaamde 21st-century skills: het kritisch denken.</a:t>
            </a:r>
          </a:p>
          <a:p>
            <a:endParaRPr lang="nl-NL" dirty="0"/>
          </a:p>
          <a:p>
            <a:r>
              <a:rPr lang="nl-NL" b="1" dirty="0"/>
              <a:t>Kern van deze les:</a:t>
            </a:r>
          </a:p>
          <a:p>
            <a:endParaRPr lang="nl-NL" dirty="0"/>
          </a:p>
          <a:p>
            <a:r>
              <a:rPr lang="nl-NL" sz="1200" b="1" i="0" kern="1200" dirty="0">
                <a:solidFill>
                  <a:schemeClr val="tx1"/>
                </a:solidFill>
                <a:effectLst/>
                <a:latin typeface="+mn-lt"/>
                <a:ea typeface="+mn-ea"/>
                <a:cs typeface="+mn-cs"/>
              </a:rPr>
              <a:t>Kritisch denken</a:t>
            </a:r>
            <a:r>
              <a:rPr lang="nl-NL" sz="1200" b="0" i="0" kern="1200" dirty="0">
                <a:solidFill>
                  <a:schemeClr val="tx1"/>
                </a:solidFill>
                <a:effectLst/>
                <a:latin typeface="+mn-lt"/>
                <a:ea typeface="+mn-ea"/>
                <a:cs typeface="+mn-cs"/>
              </a:rPr>
              <a:t> betekent </a:t>
            </a:r>
            <a:r>
              <a:rPr lang="nl-NL" sz="1200" b="0" i="1" kern="1200" dirty="0">
                <a:solidFill>
                  <a:schemeClr val="tx1"/>
                </a:solidFill>
                <a:effectLst/>
                <a:latin typeface="+mn-lt"/>
                <a:ea typeface="+mn-ea"/>
                <a:cs typeface="+mn-cs"/>
              </a:rPr>
              <a:t>‘redeneren en reflecteren voordat je een standpunt inneemt of een besluit neemt hoe te handelen en dat je kunt verklaren waarop dat standpunt/besluit is gebaseerd’</a:t>
            </a:r>
            <a:r>
              <a:rPr lang="nl-NL" sz="1200" b="0" i="0" kern="1200" dirty="0">
                <a:solidFill>
                  <a:schemeClr val="tx1"/>
                </a:solidFill>
                <a:effectLst/>
                <a:latin typeface="+mn-lt"/>
                <a:ea typeface="+mn-ea"/>
                <a:cs typeface="+mn-cs"/>
              </a:rPr>
              <a:t>.</a:t>
            </a:r>
          </a:p>
          <a:p>
            <a:r>
              <a:rPr lang="nl-NL" sz="1200" b="0" i="0" kern="1200" dirty="0">
                <a:solidFill>
                  <a:schemeClr val="tx1"/>
                </a:solidFill>
                <a:effectLst/>
                <a:latin typeface="+mn-lt"/>
                <a:ea typeface="+mn-ea"/>
                <a:cs typeface="+mn-cs"/>
              </a:rPr>
              <a:t>Het leert studenten om aannames te onderzoeken, zorgvuldig afwegingen te maken en nieuwe ideeën te verkennen. Het bereidt studenten voor op hun toekomstige professionele beroepsuitoefening waarin van hen verwacht wordt dat zij weloverwogen beslissingen kunnen nemen.</a:t>
            </a:r>
          </a:p>
          <a:p>
            <a:r>
              <a:rPr lang="nl-NL" dirty="0"/>
              <a:t>Kritisch denken is onderdeel van de zogenoemde 21ste-eeuwse vaardigheden en binnen dit kader is er nog steeds aandacht voor in het onderwijs. Als 21ste-eeuwse vaardigheid maakt kritisch denken studenten weerbaar, zelfstandig en wendbaar.</a:t>
            </a:r>
          </a:p>
          <a:p>
            <a:r>
              <a:rPr lang="nl-NL" dirty="0"/>
              <a:t>Iemand is pas een kritisch denker als hij de vaardigheden om tot een kritische gedachte te komen, ook toepast. Om de kritische denkvaardigheden toe te passen moet hij gemotiveerd zijn om een kritische houding aan te nemen: de denker heeft als het ware een kritische geest.</a:t>
            </a:r>
          </a:p>
          <a:p>
            <a:r>
              <a:rPr lang="nl-NL" sz="1200" b="0" i="0" kern="1200" dirty="0">
                <a:solidFill>
                  <a:schemeClr val="tx1"/>
                </a:solidFill>
                <a:effectLst/>
                <a:latin typeface="+mn-lt"/>
                <a:ea typeface="+mn-ea"/>
                <a:cs typeface="+mn-cs"/>
              </a:rPr>
              <a:t/>
            </a:r>
            <a:br>
              <a:rPr lang="nl-NL" sz="1200" b="0" i="0" kern="1200" dirty="0">
                <a:solidFill>
                  <a:schemeClr val="tx1"/>
                </a:solidFill>
                <a:effectLst/>
                <a:latin typeface="+mn-lt"/>
                <a:ea typeface="+mn-ea"/>
                <a:cs typeface="+mn-cs"/>
              </a:rPr>
            </a:br>
            <a:r>
              <a:rPr lang="nl-NL" sz="1200" b="0" i="0" kern="1200" dirty="0">
                <a:solidFill>
                  <a:schemeClr val="tx1"/>
                </a:solidFill>
                <a:effectLst/>
                <a:latin typeface="+mn-lt"/>
                <a:ea typeface="+mn-ea"/>
                <a:cs typeface="+mn-cs"/>
              </a:rPr>
              <a:t> </a:t>
            </a:r>
          </a:p>
          <a:p>
            <a:r>
              <a:rPr lang="nl-NL" sz="1200" b="0" i="0" kern="1200" dirty="0">
                <a:solidFill>
                  <a:schemeClr val="tx1"/>
                </a:solidFill>
                <a:effectLst/>
                <a:latin typeface="+mn-lt"/>
                <a:ea typeface="+mn-ea"/>
                <a:cs typeface="+mn-cs"/>
              </a:rPr>
              <a:t>Kritisch denken ondersteunt het leerproces en de transfer van het geleerde. Het helpt studenten om informatie beter te selecteren, te verwerken en te integreren in de eigen kennisbasis. Ook in situaties die </a:t>
            </a:r>
            <a:r>
              <a:rPr lang="nl-NL" sz="1200" b="0" i="0" kern="1200" dirty="0" err="1">
                <a:solidFill>
                  <a:schemeClr val="tx1"/>
                </a:solidFill>
                <a:effectLst/>
                <a:latin typeface="+mn-lt"/>
                <a:ea typeface="+mn-ea"/>
                <a:cs typeface="+mn-cs"/>
              </a:rPr>
              <a:t>domeinoverstijgend</a:t>
            </a:r>
            <a:r>
              <a:rPr lang="nl-NL" sz="1200" b="0" i="0" kern="1200" dirty="0">
                <a:solidFill>
                  <a:schemeClr val="tx1"/>
                </a:solidFill>
                <a:effectLst/>
                <a:latin typeface="+mn-lt"/>
                <a:ea typeface="+mn-ea"/>
                <a:cs typeface="+mn-cs"/>
              </a:rPr>
              <a:t> zijn of situaties die anders zijn dan de context waarin er geleerd werd.</a:t>
            </a:r>
            <a:br>
              <a:rPr lang="nl-NL" sz="1200" b="0" i="0" kern="1200" dirty="0">
                <a:solidFill>
                  <a:schemeClr val="tx1"/>
                </a:solidFill>
                <a:effectLst/>
                <a:latin typeface="+mn-lt"/>
                <a:ea typeface="+mn-ea"/>
                <a:cs typeface="+mn-cs"/>
              </a:rPr>
            </a:br>
            <a:r>
              <a:rPr lang="nl-NL" sz="1200" b="0" i="0" kern="1200" dirty="0">
                <a:solidFill>
                  <a:schemeClr val="tx1"/>
                </a:solidFill>
                <a:effectLst/>
                <a:latin typeface="+mn-lt"/>
                <a:ea typeface="+mn-ea"/>
                <a:cs typeface="+mn-cs"/>
              </a:rPr>
              <a:t> </a:t>
            </a:r>
          </a:p>
          <a:p>
            <a:r>
              <a:rPr lang="nl-NL" sz="1200" b="0" i="0" kern="1200" dirty="0">
                <a:solidFill>
                  <a:schemeClr val="tx1"/>
                </a:solidFill>
                <a:effectLst/>
                <a:latin typeface="+mn-lt"/>
                <a:ea typeface="+mn-ea"/>
                <a:cs typeface="+mn-cs"/>
              </a:rPr>
              <a:t>Kritisch denken komt van pas bij beslissingen in het persoonlijk leven en bij de verantwoordelijkheid als burger in onze maatschappij om standpunten uit te dragen.</a:t>
            </a:r>
            <a:br>
              <a:rPr lang="nl-NL" sz="1200" b="0" i="0" kern="1200" dirty="0">
                <a:solidFill>
                  <a:schemeClr val="tx1"/>
                </a:solidFill>
                <a:effectLst/>
                <a:latin typeface="+mn-lt"/>
                <a:ea typeface="+mn-ea"/>
                <a:cs typeface="+mn-cs"/>
              </a:rPr>
            </a:br>
            <a:r>
              <a:rPr lang="nl-NL" sz="1200" b="0" i="0" kern="1200" dirty="0">
                <a:solidFill>
                  <a:schemeClr val="tx1"/>
                </a:solidFill>
                <a:effectLst/>
                <a:latin typeface="+mn-lt"/>
                <a:ea typeface="+mn-ea"/>
                <a:cs typeface="+mn-cs"/>
              </a:rPr>
              <a:t> Tenslotte draagt kritisch denken bij aan het ‘blijven leren’ na afstuderen en het kunnen maken van de overstap (de transitie) naar een nieuwe rol in de maatschappij.</a:t>
            </a:r>
          </a:p>
          <a:p>
            <a:endParaRPr lang="nl-NL" dirty="0"/>
          </a:p>
          <a:p>
            <a:endParaRPr lang="nl-NL" dirty="0"/>
          </a:p>
        </p:txBody>
      </p:sp>
      <p:sp>
        <p:nvSpPr>
          <p:cNvPr id="4" name="Tijdelijke aanduiding voor dianummer 3"/>
          <p:cNvSpPr>
            <a:spLocks noGrp="1"/>
          </p:cNvSpPr>
          <p:nvPr>
            <p:ph type="sldNum" sz="quarter" idx="10"/>
          </p:nvPr>
        </p:nvSpPr>
        <p:spPr/>
        <p:txBody>
          <a:bodyPr/>
          <a:lstStyle/>
          <a:p>
            <a:fld id="{A70BEAA9-E2D2-4FEB-BFF9-533B4EEEC041}" type="slidenum">
              <a:rPr lang="nl-NL" smtClean="0"/>
              <a:t>1</a:t>
            </a:fld>
            <a:endParaRPr lang="nl-NL"/>
          </a:p>
        </p:txBody>
      </p:sp>
    </p:spTree>
    <p:extLst>
      <p:ext uri="{BB962C8B-B14F-4D97-AF65-F5344CB8AC3E}">
        <p14:creationId xmlns:p14="http://schemas.microsoft.com/office/powerpoint/2010/main" val="3703078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solidFill>
                <a:srgbClr val="FF0000"/>
              </a:solidFill>
            </a:endParaRPr>
          </a:p>
        </p:txBody>
      </p:sp>
      <p:sp>
        <p:nvSpPr>
          <p:cNvPr id="4" name="Tijdelijke aanduiding voor dianummer 3"/>
          <p:cNvSpPr>
            <a:spLocks noGrp="1"/>
          </p:cNvSpPr>
          <p:nvPr>
            <p:ph type="sldNum" sz="quarter" idx="10"/>
          </p:nvPr>
        </p:nvSpPr>
        <p:spPr/>
        <p:txBody>
          <a:bodyPr/>
          <a:lstStyle/>
          <a:p>
            <a:fld id="{A70BEAA9-E2D2-4FEB-BFF9-533B4EEEC041}" type="slidenum">
              <a:rPr lang="nl-NL" smtClean="0"/>
              <a:t>2</a:t>
            </a:fld>
            <a:endParaRPr lang="nl-NL"/>
          </a:p>
        </p:txBody>
      </p:sp>
    </p:spTree>
    <p:extLst>
      <p:ext uri="{BB962C8B-B14F-4D97-AF65-F5344CB8AC3E}">
        <p14:creationId xmlns:p14="http://schemas.microsoft.com/office/powerpoint/2010/main" val="705005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A70BEAA9-E2D2-4FEB-BFF9-533B4EEEC041}" type="slidenum">
              <a:rPr lang="nl-NL" smtClean="0"/>
              <a:t>3</a:t>
            </a:fld>
            <a:endParaRPr lang="nl-NL"/>
          </a:p>
        </p:txBody>
      </p:sp>
    </p:spTree>
    <p:extLst>
      <p:ext uri="{BB962C8B-B14F-4D97-AF65-F5344CB8AC3E}">
        <p14:creationId xmlns:p14="http://schemas.microsoft.com/office/powerpoint/2010/main" val="11665897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leerlingen schrijven de antwoorden op deze vragen</a:t>
            </a:r>
            <a:r>
              <a:rPr lang="nl-NL" baseline="0" dirty="0"/>
              <a:t> en aan het eind van de les kunnen ze checken of ze hun antwoorden kunnen bijstellen. </a:t>
            </a:r>
            <a:endParaRPr lang="nl-NL" dirty="0"/>
          </a:p>
        </p:txBody>
      </p:sp>
      <p:sp>
        <p:nvSpPr>
          <p:cNvPr id="4" name="Tijdelijke aanduiding voor dianummer 3"/>
          <p:cNvSpPr>
            <a:spLocks noGrp="1"/>
          </p:cNvSpPr>
          <p:nvPr>
            <p:ph type="sldNum" sz="quarter" idx="5"/>
          </p:nvPr>
        </p:nvSpPr>
        <p:spPr/>
        <p:txBody>
          <a:bodyPr/>
          <a:lstStyle/>
          <a:p>
            <a:fld id="{A70BEAA9-E2D2-4FEB-BFF9-533B4EEEC041}" type="slidenum">
              <a:rPr lang="nl-NL" smtClean="0"/>
              <a:t>4</a:t>
            </a:fld>
            <a:endParaRPr lang="nl-NL"/>
          </a:p>
        </p:txBody>
      </p:sp>
    </p:spTree>
    <p:extLst>
      <p:ext uri="{BB962C8B-B14F-4D97-AF65-F5344CB8AC3E}">
        <p14:creationId xmlns:p14="http://schemas.microsoft.com/office/powerpoint/2010/main" val="37375751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Op een groot vel papier stelling opschrijven:</a:t>
            </a:r>
          </a:p>
          <a:p>
            <a:pPr marL="171450" indent="-171450">
              <a:buFontTx/>
              <a:buChar char="-"/>
            </a:pPr>
            <a:r>
              <a:rPr lang="nl-NL" dirty="0"/>
              <a:t>Het is wel mogelijk om een ideale wereld op te bouwen.</a:t>
            </a:r>
          </a:p>
          <a:p>
            <a:pPr marL="171450" indent="-171450">
              <a:buFontTx/>
              <a:buChar char="-"/>
            </a:pPr>
            <a:r>
              <a:rPr lang="nl-NL" dirty="0"/>
              <a:t>Geld maakt je niet gelukkig.</a:t>
            </a:r>
          </a:p>
          <a:p>
            <a:pPr marL="171450" indent="-171450">
              <a:buFontTx/>
              <a:buChar char="-"/>
            </a:pPr>
            <a:r>
              <a:rPr lang="nl-NL" dirty="0"/>
              <a:t>Je mag in het openbaar alles zeggen wat je wilt.</a:t>
            </a:r>
          </a:p>
          <a:p>
            <a:pPr marL="171450" indent="-171450">
              <a:buFontTx/>
              <a:buChar char="-"/>
            </a:pPr>
            <a:r>
              <a:rPr lang="nl-NL" dirty="0"/>
              <a:t>Iedereen mag zijn eigen keuzes maken. </a:t>
            </a:r>
          </a:p>
          <a:p>
            <a:pPr marL="171450" indent="-171450">
              <a:buFontTx/>
              <a:buChar char="-"/>
            </a:pPr>
            <a:r>
              <a:rPr lang="nl-NL" dirty="0"/>
              <a:t>Mens is pas vrij als hij mag doen wat hij wilt.</a:t>
            </a:r>
          </a:p>
          <a:p>
            <a:pPr marL="171450" indent="-171450">
              <a:buFontTx/>
              <a:buChar char="-"/>
            </a:pPr>
            <a:r>
              <a:rPr lang="nl-NL" dirty="0"/>
              <a:t>In een democratisch land moeten de wetten door de het volk worden opgesteld.</a:t>
            </a:r>
          </a:p>
          <a:p>
            <a:pPr marL="171450" indent="-171450">
              <a:buFontTx/>
              <a:buChar char="-"/>
            </a:pPr>
            <a:endParaRPr lang="nl-NL" dirty="0"/>
          </a:p>
          <a:p>
            <a:pPr marL="0" indent="0">
              <a:buFontTx/>
              <a:buNone/>
            </a:pPr>
            <a:r>
              <a:rPr lang="nl-NL" dirty="0"/>
              <a:t>Vragen die gesteld worden door de </a:t>
            </a:r>
            <a:r>
              <a:rPr lang="nl-NL" dirty="0" smtClean="0"/>
              <a:t>teamleden mogen </a:t>
            </a:r>
            <a:r>
              <a:rPr lang="nl-NL" dirty="0"/>
              <a:t>verdiepende karakter hebben:</a:t>
            </a:r>
          </a:p>
          <a:p>
            <a:pPr marL="0" indent="0">
              <a:buFontTx/>
              <a:buNone/>
            </a:pPr>
            <a:r>
              <a:rPr lang="nl-NL" dirty="0"/>
              <a:t>Bijvoorbeeld: -Hoezo? –Waarom? – Wat is daarmee?</a:t>
            </a:r>
          </a:p>
          <a:p>
            <a:pPr marL="171450" indent="-171450">
              <a:buFontTx/>
              <a:buChar char="-"/>
            </a:pPr>
            <a:endParaRPr lang="nl-NL" dirty="0"/>
          </a:p>
          <a:p>
            <a:pPr marL="171450" indent="-171450">
              <a:buFontTx/>
              <a:buChar char="-"/>
            </a:pPr>
            <a:endParaRPr lang="nl-NL" dirty="0"/>
          </a:p>
          <a:p>
            <a:pPr marL="171450" indent="-171450">
              <a:buFontTx/>
              <a:buChar char="-"/>
            </a:pPr>
            <a:endParaRPr lang="nl-NL" dirty="0"/>
          </a:p>
          <a:p>
            <a:pPr marL="171450" indent="-171450">
              <a:buFontTx/>
              <a:buChar char="-"/>
            </a:pPr>
            <a:endParaRPr lang="nl-NL" dirty="0"/>
          </a:p>
          <a:p>
            <a:pPr marL="171450" indent="-171450">
              <a:buFontTx/>
              <a:buChar char="-"/>
            </a:pPr>
            <a:endParaRPr lang="nl-NL" dirty="0"/>
          </a:p>
          <a:p>
            <a:pPr marL="171450" indent="-171450">
              <a:buFontTx/>
              <a:buChar char="-"/>
            </a:pPr>
            <a:endParaRPr lang="nl-NL" dirty="0"/>
          </a:p>
          <a:p>
            <a:pPr marL="171450" indent="-171450">
              <a:buFontTx/>
              <a:buChar char="-"/>
            </a:pPr>
            <a:endParaRPr lang="nl-NL" dirty="0"/>
          </a:p>
        </p:txBody>
      </p:sp>
      <p:sp>
        <p:nvSpPr>
          <p:cNvPr id="4" name="Tijdelijke aanduiding voor dianummer 3"/>
          <p:cNvSpPr>
            <a:spLocks noGrp="1"/>
          </p:cNvSpPr>
          <p:nvPr>
            <p:ph type="sldNum" sz="quarter" idx="5"/>
          </p:nvPr>
        </p:nvSpPr>
        <p:spPr/>
        <p:txBody>
          <a:bodyPr/>
          <a:lstStyle/>
          <a:p>
            <a:fld id="{A70BEAA9-E2D2-4FEB-BFF9-533B4EEEC041}" type="slidenum">
              <a:rPr lang="nl-NL" smtClean="0"/>
              <a:t>5</a:t>
            </a:fld>
            <a:endParaRPr lang="nl-NL"/>
          </a:p>
        </p:txBody>
      </p:sp>
    </p:spTree>
    <p:extLst>
      <p:ext uri="{BB962C8B-B14F-4D97-AF65-F5344CB8AC3E}">
        <p14:creationId xmlns:p14="http://schemas.microsoft.com/office/powerpoint/2010/main" val="261149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assistent pakt een willekeurige vraag</a:t>
            </a:r>
          </a:p>
          <a:p>
            <a:r>
              <a:rPr lang="nl-NL" dirty="0"/>
              <a:t>Beide teams denken een minuut na over argumenten en wijzen een spreker aan</a:t>
            </a:r>
          </a:p>
          <a:p>
            <a:r>
              <a:rPr lang="nl-NL" dirty="0"/>
              <a:t>Beide teams mogen met hun argumenten komen</a:t>
            </a:r>
          </a:p>
          <a:p>
            <a:r>
              <a:rPr lang="nl-NL" dirty="0"/>
              <a:t>De jury geeft feedback op de argumenten en let daarbij op de sterkte van een argument: is het argument helder, overtuigend? </a:t>
            </a:r>
          </a:p>
          <a:p>
            <a:r>
              <a:rPr lang="nl-NL" dirty="0"/>
              <a:t>Jury geeft geen mening over de inhoud van de argumenten.</a:t>
            </a:r>
          </a:p>
          <a:p>
            <a:r>
              <a:rPr lang="nl-NL" dirty="0"/>
              <a:t>Vervolgens mogen beide teams nog een keer nadenken over argumenten en opnieuw een spreker aanwijzen. </a:t>
            </a:r>
          </a:p>
          <a:p>
            <a:r>
              <a:rPr lang="nl-NL" dirty="0"/>
              <a:t>De jury geeft punten aan het best gehoorde argument. </a:t>
            </a:r>
          </a:p>
          <a:p>
            <a:endParaRPr lang="nl-NL" dirty="0"/>
          </a:p>
          <a:p>
            <a:r>
              <a:rPr lang="nl-NL" dirty="0"/>
              <a:t>De vragen op de kaartjes:</a:t>
            </a:r>
          </a:p>
          <a:p>
            <a:pPr marL="171450" indent="-171450">
              <a:buFontTx/>
              <a:buChar char="-"/>
            </a:pPr>
            <a:r>
              <a:rPr lang="nl-NL" dirty="0"/>
              <a:t>Is vrijheid belangrijker dan eten?</a:t>
            </a:r>
          </a:p>
          <a:p>
            <a:pPr marL="171450" indent="-171450">
              <a:buFontTx/>
              <a:buChar char="-"/>
            </a:pPr>
            <a:r>
              <a:rPr lang="nl-NL" dirty="0"/>
              <a:t>Ben je vrij als je ouders alles goed vinden?</a:t>
            </a:r>
          </a:p>
          <a:p>
            <a:pPr marL="171450" indent="-171450">
              <a:buFontTx/>
              <a:buChar char="-"/>
            </a:pPr>
            <a:r>
              <a:rPr lang="nl-NL" dirty="0"/>
              <a:t>Is stemmen tijdens verkiezingen belangrijk?</a:t>
            </a:r>
          </a:p>
          <a:p>
            <a:pPr marL="171450" indent="-171450">
              <a:buFontTx/>
              <a:buChar char="-"/>
            </a:pPr>
            <a:r>
              <a:rPr lang="nl-NL" dirty="0"/>
              <a:t>Zijn wetten altijd goed voor de mens?</a:t>
            </a:r>
          </a:p>
          <a:p>
            <a:pPr marL="171450" indent="-171450">
              <a:buFontTx/>
              <a:buChar char="-"/>
            </a:pPr>
            <a:r>
              <a:rPr lang="nl-NL" dirty="0"/>
              <a:t>Zijn wij vrij om onze mening te uiten?</a:t>
            </a:r>
          </a:p>
        </p:txBody>
      </p:sp>
      <p:sp>
        <p:nvSpPr>
          <p:cNvPr id="4" name="Tijdelijke aanduiding voor dianummer 3"/>
          <p:cNvSpPr>
            <a:spLocks noGrp="1"/>
          </p:cNvSpPr>
          <p:nvPr>
            <p:ph type="sldNum" sz="quarter" idx="5"/>
          </p:nvPr>
        </p:nvSpPr>
        <p:spPr/>
        <p:txBody>
          <a:bodyPr/>
          <a:lstStyle/>
          <a:p>
            <a:fld id="{A70BEAA9-E2D2-4FEB-BFF9-533B4EEEC041}" type="slidenum">
              <a:rPr lang="nl-NL" smtClean="0"/>
              <a:t>6</a:t>
            </a:fld>
            <a:endParaRPr lang="nl-NL"/>
          </a:p>
        </p:txBody>
      </p:sp>
    </p:spTree>
    <p:extLst>
      <p:ext uri="{BB962C8B-B14F-4D97-AF65-F5344CB8AC3E}">
        <p14:creationId xmlns:p14="http://schemas.microsoft.com/office/powerpoint/2010/main" val="18017591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Leraar vraagt</a:t>
            </a:r>
            <a:r>
              <a:rPr lang="nl-NL" baseline="0" dirty="0"/>
              <a:t> om naar de eigen antwoorden te kijken die leerlingen aan het begin van de workshop hebben geschreven en vraagt of iemand zijn antwoord nog kan bijstellen. (Hoe?)</a:t>
            </a:r>
            <a:endParaRPr lang="nl-NL" dirty="0"/>
          </a:p>
        </p:txBody>
      </p:sp>
      <p:sp>
        <p:nvSpPr>
          <p:cNvPr id="4" name="Tijdelijke aanduiding voor dianummer 3"/>
          <p:cNvSpPr>
            <a:spLocks noGrp="1"/>
          </p:cNvSpPr>
          <p:nvPr>
            <p:ph type="sldNum" sz="quarter" idx="10"/>
          </p:nvPr>
        </p:nvSpPr>
        <p:spPr/>
        <p:txBody>
          <a:bodyPr/>
          <a:lstStyle/>
          <a:p>
            <a:fld id="{A70BEAA9-E2D2-4FEB-BFF9-533B4EEEC041}" type="slidenum">
              <a:rPr lang="nl-NL" smtClean="0"/>
              <a:t>7</a:t>
            </a:fld>
            <a:endParaRPr lang="nl-NL"/>
          </a:p>
        </p:txBody>
      </p:sp>
    </p:spTree>
    <p:extLst>
      <p:ext uri="{BB962C8B-B14F-4D97-AF65-F5344CB8AC3E}">
        <p14:creationId xmlns:p14="http://schemas.microsoft.com/office/powerpoint/2010/main" val="3475891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‹nr.›</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‹nr.›</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‹nr.›</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‹nr.›</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pPr/>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‹nr.›</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pPr/>
              <a:t>5/10/2022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‹nr.›</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pPr/>
              <a:t>5/10/2022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pPr/>
              <a:t>‹nr.›</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pPr/>
              <a:t>5/10/2022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pPr/>
              <a:t>‹nr.›</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pPr/>
              <a:t>5/10/2022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pPr/>
              <a:t>‹nr.›</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pPr/>
              <a:t>5/10/2022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‹nr.›</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pPr/>
              <a:t>5/10/2022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‹nr.›</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pPr/>
              <a:t>5/10/2022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pPr/>
              <a:t>‹nr.›</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vimeo.com/72493585"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23">
            <a:extLst>
              <a:ext uri="{FF2B5EF4-FFF2-40B4-BE49-F238E27FC236}">
                <a16:creationId xmlns:a16="http://schemas.microsoft.com/office/drawing/2014/main" id="{559AE206-7EBA-4D33-8BC9-9D8158553F0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42257" y="4525347"/>
            <a:ext cx="6939722" cy="1737360"/>
          </a:xfrm>
        </p:spPr>
        <p:txBody>
          <a:bodyPr anchor="ctr">
            <a:normAutofit/>
          </a:bodyPr>
          <a:lstStyle/>
          <a:p>
            <a:pPr algn="r"/>
            <a:r>
              <a:rPr lang="en-US" dirty="0">
                <a:cs typeface="Calibri Light"/>
              </a:rPr>
              <a:t>Workshop </a:t>
            </a:r>
            <a:r>
              <a:rPr lang="en-US" dirty="0" err="1">
                <a:cs typeface="Calibri Light"/>
              </a:rPr>
              <a:t>Kritische</a:t>
            </a:r>
            <a:r>
              <a:rPr lang="en-US" dirty="0">
                <a:cs typeface="Calibri Light"/>
              </a:rPr>
              <a:t> </a:t>
            </a:r>
            <a:r>
              <a:rPr lang="en-US" dirty="0" err="1">
                <a:cs typeface="Calibri Light"/>
              </a:rPr>
              <a:t>denkvaardigheden</a:t>
            </a:r>
            <a:endParaRPr lang="en-US" dirty="0"/>
          </a:p>
        </p:txBody>
      </p:sp>
      <p:sp>
        <p:nvSpPr>
          <p:cNvPr id="3" name="Subtitle 2"/>
          <p:cNvSpPr>
            <a:spLocks noGrp="1"/>
          </p:cNvSpPr>
          <p:nvPr>
            <p:ph type="subTitle" idx="1"/>
          </p:nvPr>
        </p:nvSpPr>
        <p:spPr>
          <a:xfrm>
            <a:off x="8050762" y="4953319"/>
            <a:ext cx="3660137" cy="1309388"/>
          </a:xfrm>
        </p:spPr>
        <p:txBody>
          <a:bodyPr vert="horz" lIns="91440" tIns="45720" rIns="91440" bIns="45720" rtlCol="0" anchor="ctr">
            <a:normAutofit/>
          </a:bodyPr>
          <a:lstStyle/>
          <a:p>
            <a:pPr algn="l"/>
            <a:endParaRPr lang="en-US" sz="2000" dirty="0">
              <a:cs typeface="Calibri"/>
            </a:endParaRPr>
          </a:p>
          <a:p>
            <a:pPr algn="l"/>
            <a:r>
              <a:rPr lang="en-US" sz="2000" dirty="0">
                <a:cs typeface="Calibri"/>
                <a:hlinkClick r:id="rId3"/>
              </a:rPr>
              <a:t>https://vimeo.com/72493585</a:t>
            </a:r>
            <a:endParaRPr lang="en-US" sz="1800" dirty="0">
              <a:cs typeface="Calibri"/>
            </a:endParaRPr>
          </a:p>
          <a:p>
            <a:pPr algn="l"/>
            <a:endParaRPr lang="en-US" dirty="0">
              <a:cs typeface="Calibri"/>
            </a:endParaRPr>
          </a:p>
        </p:txBody>
      </p:sp>
      <p:sp>
        <p:nvSpPr>
          <p:cNvPr id="33" name="Oval 25">
            <a:extLst>
              <a:ext uri="{FF2B5EF4-FFF2-40B4-BE49-F238E27FC236}">
                <a16:creationId xmlns:a16="http://schemas.microsoft.com/office/drawing/2014/main" id="{6437D937-A7F1-4011-92B4-328E5BE1B1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567" y="620480"/>
            <a:ext cx="2243800" cy="2243796"/>
          </a:xfrm>
          <a:prstGeom prst="ellipse">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27">
            <a:extLst>
              <a:ext uri="{FF2B5EF4-FFF2-40B4-BE49-F238E27FC236}">
                <a16:creationId xmlns:a16="http://schemas.microsoft.com/office/drawing/2014/main" id="{B672F332-AF08-46C6-94F0-77684310D7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5001" y="2466604"/>
            <a:ext cx="962395" cy="962395"/>
          </a:xfrm>
          <a:prstGeom prst="ellipse">
            <a:avLst/>
          </a:prstGeom>
          <a:solidFill>
            <a:srgbClr val="464F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29">
            <a:extLst>
              <a:ext uri="{FF2B5EF4-FFF2-40B4-BE49-F238E27FC236}">
                <a16:creationId xmlns:a16="http://schemas.microsoft.com/office/drawing/2014/main" id="{34244EF8-D73A-40E1-BE73-D46E6B4B04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5829" y="2327988"/>
            <a:ext cx="293695" cy="293695"/>
          </a:xfrm>
          <a:prstGeom prst="ellipse">
            <a:avLst/>
          </a:prstGeom>
          <a:solidFill>
            <a:srgbClr val="5A84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6" descr="A statue of a person&#10;&#10;Description generated with very high confidence">
            <a:extLst>
              <a:ext uri="{FF2B5EF4-FFF2-40B4-BE49-F238E27FC236}">
                <a16:creationId xmlns:a16="http://schemas.microsoft.com/office/drawing/2014/main" id="{CA5EC5EC-9A56-4C0E-BF9F-54F3A6B6CFE4}"/>
              </a:ext>
            </a:extLst>
          </p:cNvPr>
          <p:cNvPicPr>
            <a:picLocks noChangeAspect="1"/>
          </p:cNvPicPr>
          <p:nvPr/>
        </p:nvPicPr>
        <p:blipFill rotWithShape="1">
          <a:blip r:embed="rId4" cstate="print"/>
          <a:srcRect l="31546" r="2" b="2"/>
          <a:stretch/>
        </p:blipFill>
        <p:spPr>
          <a:xfrm>
            <a:off x="6231154" y="250531"/>
            <a:ext cx="5699887" cy="405923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p:spPr>
      </p:pic>
      <p:cxnSp>
        <p:nvCxnSpPr>
          <p:cNvPr id="32" name="Straight Connector 31">
            <a:extLst>
              <a:ext uri="{FF2B5EF4-FFF2-40B4-BE49-F238E27FC236}">
                <a16:creationId xmlns:a16="http://schemas.microsoft.com/office/drawing/2014/main" id="{9E8E38ED-369A-44C2-B635-0BED0E48A6E8}"/>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00392" y="4525347"/>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F56F5174-31D9-4DBB-AAB7-A1FD7BDB13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AE113210-7872-481A-ADE6-3A05CCAF5EB2}"/>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DD6C3CE-F30E-4817-952F-6BFC9CA83B04}"/>
              </a:ext>
            </a:extLst>
          </p:cNvPr>
          <p:cNvSpPr>
            <a:spLocks noGrp="1"/>
          </p:cNvSpPr>
          <p:nvPr>
            <p:ph type="title"/>
          </p:nvPr>
        </p:nvSpPr>
        <p:spPr>
          <a:xfrm>
            <a:off x="6094105" y="802955"/>
            <a:ext cx="5802605" cy="1454051"/>
          </a:xfrm>
        </p:spPr>
        <p:txBody>
          <a:bodyPr>
            <a:normAutofit/>
          </a:bodyPr>
          <a:lstStyle/>
          <a:p>
            <a:r>
              <a:rPr lang="en-US" dirty="0" err="1">
                <a:solidFill>
                  <a:srgbClr val="000000"/>
                </a:solidFill>
                <a:cs typeface="Calibri Light"/>
              </a:rPr>
              <a:t>Aan</a:t>
            </a:r>
            <a:r>
              <a:rPr lang="en-US" dirty="0">
                <a:solidFill>
                  <a:srgbClr val="000000"/>
                </a:solidFill>
                <a:cs typeface="Calibri Light"/>
              </a:rPr>
              <a:t> het </a:t>
            </a:r>
            <a:r>
              <a:rPr lang="en-US" dirty="0" err="1">
                <a:solidFill>
                  <a:srgbClr val="000000"/>
                </a:solidFill>
                <a:cs typeface="Calibri Light"/>
              </a:rPr>
              <a:t>eind</a:t>
            </a:r>
            <a:r>
              <a:rPr lang="en-US" dirty="0">
                <a:solidFill>
                  <a:srgbClr val="000000"/>
                </a:solidFill>
                <a:cs typeface="Calibri Light"/>
              </a:rPr>
              <a:t> van </a:t>
            </a:r>
            <a:r>
              <a:rPr lang="en-US" dirty="0" err="1">
                <a:solidFill>
                  <a:srgbClr val="000000"/>
                </a:solidFill>
                <a:cs typeface="Calibri Light"/>
              </a:rPr>
              <a:t>deze</a:t>
            </a:r>
            <a:r>
              <a:rPr lang="en-US" dirty="0">
                <a:solidFill>
                  <a:srgbClr val="000000"/>
                </a:solidFill>
                <a:cs typeface="Calibri Light"/>
              </a:rPr>
              <a:t> workshop </a:t>
            </a:r>
            <a:r>
              <a:rPr lang="en-US" dirty="0" err="1">
                <a:solidFill>
                  <a:srgbClr val="000000"/>
                </a:solidFill>
                <a:cs typeface="Calibri Light"/>
              </a:rPr>
              <a:t>kan</a:t>
            </a:r>
            <a:r>
              <a:rPr lang="en-US" dirty="0">
                <a:solidFill>
                  <a:srgbClr val="000000"/>
                </a:solidFill>
                <a:cs typeface="Calibri Light"/>
              </a:rPr>
              <a:t> je:</a:t>
            </a:r>
            <a:endParaRPr lang="en-US" sz="2200" b="1" dirty="0">
              <a:solidFill>
                <a:srgbClr val="000000"/>
              </a:solidFill>
              <a:cs typeface="Calibri Light"/>
            </a:endParaRPr>
          </a:p>
        </p:txBody>
      </p:sp>
      <p:sp>
        <p:nvSpPr>
          <p:cNvPr id="18" name="Freeform 62">
            <a:extLst>
              <a:ext uri="{FF2B5EF4-FFF2-40B4-BE49-F238E27FC236}">
                <a16:creationId xmlns:a16="http://schemas.microsoft.com/office/drawing/2014/main" id="{F9A95BEE-6BB1-4A28-A8E6-A34B2E42EF8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4" descr="A picture containing text, map&#10;&#10;Description generated with very high confidence">
            <a:extLst>
              <a:ext uri="{FF2B5EF4-FFF2-40B4-BE49-F238E27FC236}">
                <a16:creationId xmlns:a16="http://schemas.microsoft.com/office/drawing/2014/main" id="{19594018-9129-4395-AB01-3DA77225931E}"/>
              </a:ext>
            </a:extLst>
          </p:cNvPr>
          <p:cNvPicPr>
            <a:picLocks noChangeAspect="1"/>
          </p:cNvPicPr>
          <p:nvPr/>
        </p:nvPicPr>
        <p:blipFill rotWithShape="1">
          <a:blip r:embed="rId4" cstate="print">
            <a:alphaModFix/>
          </a:blip>
          <a:srcRect l="5155" t="-1809" r="-619" b="-3292"/>
          <a:stretch/>
        </p:blipFill>
        <p:spPr>
          <a:xfrm>
            <a:off x="20" y="805021"/>
            <a:ext cx="4833919" cy="5321894"/>
          </a:xfrm>
          <a:custGeom>
            <a:avLst/>
            <a:gdLst>
              <a:gd name="connsiteX0" fmla="*/ 2306172 w 4838041"/>
              <a:gd name="connsiteY0" fmla="*/ 0 h 5063738"/>
              <a:gd name="connsiteX1" fmla="*/ 4838041 w 4838041"/>
              <a:gd name="connsiteY1" fmla="*/ 2531869 h 5063738"/>
              <a:gd name="connsiteX2" fmla="*/ 2306172 w 4838041"/>
              <a:gd name="connsiteY2" fmla="*/ 5063738 h 5063738"/>
              <a:gd name="connsiteX3" fmla="*/ 79886 w 4838041"/>
              <a:gd name="connsiteY3" fmla="*/ 3738709 h 5063738"/>
              <a:gd name="connsiteX4" fmla="*/ 0 w 4838041"/>
              <a:gd name="connsiteY4" fmla="*/ 3572876 h 5063738"/>
              <a:gd name="connsiteX5" fmla="*/ 0 w 4838041"/>
              <a:gd name="connsiteY5" fmla="*/ 1490863 h 5063738"/>
              <a:gd name="connsiteX6" fmla="*/ 79886 w 4838041"/>
              <a:gd name="connsiteY6" fmla="*/ 1325030 h 5063738"/>
              <a:gd name="connsiteX7" fmla="*/ 2306172 w 4838041"/>
              <a:gd name="connsiteY7" fmla="*/ 0 h 506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38041" h="5063738">
                <a:moveTo>
                  <a:pt x="2306172" y="0"/>
                </a:moveTo>
                <a:cubicBezTo>
                  <a:pt x="3704485" y="0"/>
                  <a:pt x="4838041" y="1133556"/>
                  <a:pt x="4838041" y="2531869"/>
                </a:cubicBezTo>
                <a:cubicBezTo>
                  <a:pt x="4838041" y="3930182"/>
                  <a:pt x="3704485" y="5063738"/>
                  <a:pt x="2306172" y="5063738"/>
                </a:cubicBezTo>
                <a:cubicBezTo>
                  <a:pt x="1344832" y="5063738"/>
                  <a:pt x="508631" y="4527956"/>
                  <a:pt x="79886" y="3738709"/>
                </a:cubicBezTo>
                <a:lnTo>
                  <a:pt x="0" y="3572876"/>
                </a:lnTo>
                <a:lnTo>
                  <a:pt x="0" y="1490863"/>
                </a:lnTo>
                <a:lnTo>
                  <a:pt x="79886" y="1325030"/>
                </a:lnTo>
                <a:cubicBezTo>
                  <a:pt x="508631" y="535783"/>
                  <a:pt x="1344832" y="0"/>
                  <a:pt x="2306172" y="0"/>
                </a:cubicBezTo>
                <a:close/>
              </a:path>
            </a:pathLst>
          </a:custGeom>
          <a:effectLst>
            <a:softEdge rad="0"/>
          </a:effectLst>
        </p:spPr>
      </p:pic>
      <p:sp>
        <p:nvSpPr>
          <p:cNvPr id="3" name="Content Placeholder 2">
            <a:extLst>
              <a:ext uri="{FF2B5EF4-FFF2-40B4-BE49-F238E27FC236}">
                <a16:creationId xmlns:a16="http://schemas.microsoft.com/office/drawing/2014/main" id="{07BAC367-D838-4B63-BC16-D0E1ECB148C5}"/>
              </a:ext>
            </a:extLst>
          </p:cNvPr>
          <p:cNvSpPr>
            <a:spLocks noGrp="1"/>
          </p:cNvSpPr>
          <p:nvPr>
            <p:ph idx="1"/>
          </p:nvPr>
        </p:nvSpPr>
        <p:spPr>
          <a:xfrm>
            <a:off x="6090574" y="2211129"/>
            <a:ext cx="4977578" cy="3639289"/>
          </a:xfrm>
        </p:spPr>
        <p:txBody>
          <a:bodyPr vert="horz" lIns="91440" tIns="45720" rIns="91440" bIns="45720" rtlCol="0" anchor="ctr">
            <a:normAutofit/>
          </a:bodyPr>
          <a:lstStyle/>
          <a:p>
            <a:pPr>
              <a:buFont typeface="Wingdings" panose="020B0604020202020204" pitchFamily="34" charset="0"/>
              <a:buChar char="Ø"/>
            </a:pPr>
            <a:r>
              <a:rPr lang="en-US" sz="2000" dirty="0">
                <a:solidFill>
                  <a:srgbClr val="000000"/>
                </a:solidFill>
                <a:cs typeface="Calibri"/>
              </a:rPr>
              <a:t> je </a:t>
            </a:r>
            <a:r>
              <a:rPr lang="en-US" sz="2000" dirty="0" err="1">
                <a:solidFill>
                  <a:srgbClr val="000000"/>
                </a:solidFill>
                <a:cs typeface="Calibri"/>
              </a:rPr>
              <a:t>mening</a:t>
            </a:r>
            <a:r>
              <a:rPr lang="en-US" sz="2000" dirty="0">
                <a:solidFill>
                  <a:srgbClr val="000000"/>
                </a:solidFill>
                <a:cs typeface="Calibri"/>
              </a:rPr>
              <a:t> </a:t>
            </a:r>
            <a:r>
              <a:rPr lang="en-US" sz="2000" dirty="0" err="1" smtClean="0">
                <a:solidFill>
                  <a:srgbClr val="000000"/>
                </a:solidFill>
                <a:cs typeface="Calibri"/>
              </a:rPr>
              <a:t>beargumenteren</a:t>
            </a:r>
            <a:endParaRPr lang="en-US" sz="2000" dirty="0">
              <a:solidFill>
                <a:srgbClr val="000000"/>
              </a:solidFill>
              <a:cs typeface="Calibri"/>
            </a:endParaRPr>
          </a:p>
          <a:p>
            <a:pPr>
              <a:buFont typeface="Wingdings" panose="020B0604020202020204" pitchFamily="34" charset="0"/>
              <a:buChar char="Ø"/>
            </a:pPr>
            <a:r>
              <a:rPr lang="en-US" sz="2000" dirty="0" err="1" smtClean="0">
                <a:solidFill>
                  <a:srgbClr val="000000"/>
                </a:solidFill>
                <a:cs typeface="Calibri"/>
              </a:rPr>
              <a:t>Kritische</a:t>
            </a:r>
            <a:r>
              <a:rPr lang="en-US" sz="2000" dirty="0" smtClean="0">
                <a:solidFill>
                  <a:srgbClr val="000000"/>
                </a:solidFill>
                <a:cs typeface="Calibri"/>
              </a:rPr>
              <a:t> </a:t>
            </a:r>
            <a:r>
              <a:rPr lang="en-US" sz="2000" dirty="0" err="1">
                <a:solidFill>
                  <a:srgbClr val="000000"/>
                </a:solidFill>
                <a:cs typeface="Calibri"/>
              </a:rPr>
              <a:t>vragen</a:t>
            </a:r>
            <a:r>
              <a:rPr lang="en-US" sz="2000" dirty="0">
                <a:solidFill>
                  <a:srgbClr val="000000"/>
                </a:solidFill>
                <a:cs typeface="Calibri"/>
              </a:rPr>
              <a:t> </a:t>
            </a:r>
            <a:r>
              <a:rPr lang="en-US" sz="2000" dirty="0" err="1">
                <a:solidFill>
                  <a:srgbClr val="000000"/>
                </a:solidFill>
                <a:cs typeface="Calibri"/>
              </a:rPr>
              <a:t>stellen</a:t>
            </a:r>
            <a:endParaRPr lang="en-US" sz="2000" dirty="0">
              <a:solidFill>
                <a:srgbClr val="000000"/>
              </a:solidFill>
              <a:cs typeface="Calibri"/>
            </a:endParaRPr>
          </a:p>
          <a:p>
            <a:pPr>
              <a:buFont typeface="Wingdings" panose="020B0604020202020204" pitchFamily="34" charset="0"/>
              <a:buChar char="Ø"/>
            </a:pPr>
            <a:r>
              <a:rPr lang="en-US" sz="2000" dirty="0" err="1">
                <a:solidFill>
                  <a:srgbClr val="000000"/>
                </a:solidFill>
                <a:cs typeface="Calibri"/>
              </a:rPr>
              <a:t>Naar</a:t>
            </a:r>
            <a:r>
              <a:rPr lang="en-US" sz="2000" dirty="0">
                <a:solidFill>
                  <a:srgbClr val="000000"/>
                </a:solidFill>
                <a:cs typeface="Calibri"/>
              </a:rPr>
              <a:t> </a:t>
            </a:r>
            <a:r>
              <a:rPr lang="en-US" sz="2000" dirty="0" err="1">
                <a:solidFill>
                  <a:srgbClr val="000000"/>
                </a:solidFill>
                <a:cs typeface="Calibri"/>
              </a:rPr>
              <a:t>elkaar</a:t>
            </a:r>
            <a:r>
              <a:rPr lang="en-US" sz="2000" dirty="0">
                <a:solidFill>
                  <a:srgbClr val="000000"/>
                </a:solidFill>
                <a:cs typeface="Calibri"/>
              </a:rPr>
              <a:t> </a:t>
            </a:r>
            <a:r>
              <a:rPr lang="en-US" sz="2000" dirty="0" err="1">
                <a:solidFill>
                  <a:srgbClr val="000000"/>
                </a:solidFill>
                <a:cs typeface="Calibri"/>
              </a:rPr>
              <a:t>luisteren</a:t>
            </a:r>
            <a:r>
              <a:rPr lang="en-US" sz="2000" dirty="0">
                <a:solidFill>
                  <a:srgbClr val="000000"/>
                </a:solidFill>
                <a:cs typeface="Calibri"/>
              </a:rPr>
              <a:t> </a:t>
            </a:r>
          </a:p>
          <a:p>
            <a:pPr>
              <a:buFont typeface="Wingdings" panose="020B0604020202020204" pitchFamily="34" charset="0"/>
              <a:buChar char="Ø"/>
            </a:pPr>
            <a:r>
              <a:rPr lang="en-US" sz="2000" dirty="0">
                <a:solidFill>
                  <a:srgbClr val="000000"/>
                </a:solidFill>
                <a:cs typeface="Calibri"/>
              </a:rPr>
              <a:t>In </a:t>
            </a:r>
            <a:r>
              <a:rPr lang="en-US" sz="2000" dirty="0" err="1">
                <a:solidFill>
                  <a:srgbClr val="000000"/>
                </a:solidFill>
                <a:cs typeface="Calibri"/>
              </a:rPr>
              <a:t>groepjes</a:t>
            </a:r>
            <a:r>
              <a:rPr lang="en-US" sz="2000" dirty="0">
                <a:solidFill>
                  <a:srgbClr val="000000"/>
                </a:solidFill>
                <a:cs typeface="Calibri"/>
              </a:rPr>
              <a:t> </a:t>
            </a:r>
            <a:r>
              <a:rPr lang="en-US" sz="2000" dirty="0" err="1">
                <a:solidFill>
                  <a:srgbClr val="000000"/>
                </a:solidFill>
                <a:cs typeface="Calibri"/>
              </a:rPr>
              <a:t>samenwerken</a:t>
            </a:r>
            <a:endParaRPr lang="en-US" sz="2000" dirty="0">
              <a:solidFill>
                <a:srgbClr val="000000"/>
              </a:solidFill>
              <a:cs typeface="Calibri"/>
            </a:endParaRPr>
          </a:p>
          <a:p>
            <a:pPr marL="0" indent="0">
              <a:buNone/>
            </a:pPr>
            <a:endParaRPr lang="en-US" sz="2000" dirty="0">
              <a:solidFill>
                <a:srgbClr val="000000"/>
              </a:solidFill>
              <a:cs typeface="Calibri"/>
            </a:endParaRPr>
          </a:p>
        </p:txBody>
      </p:sp>
    </p:spTree>
    <p:extLst>
      <p:ext uri="{BB962C8B-B14F-4D97-AF65-F5344CB8AC3E}">
        <p14:creationId xmlns:p14="http://schemas.microsoft.com/office/powerpoint/2010/main" val="3419305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9B18C-6A4F-4996-A641-F00A67D5E831}"/>
              </a:ext>
            </a:extLst>
          </p:cNvPr>
          <p:cNvSpPr>
            <a:spLocks noGrp="1"/>
          </p:cNvSpPr>
          <p:nvPr>
            <p:ph type="title"/>
          </p:nvPr>
        </p:nvSpPr>
        <p:spPr>
          <a:xfrm>
            <a:off x="1327422" y="671019"/>
            <a:ext cx="6586491" cy="1676603"/>
          </a:xfrm>
        </p:spPr>
        <p:txBody>
          <a:bodyPr>
            <a:normAutofit/>
          </a:bodyPr>
          <a:lstStyle/>
          <a:p>
            <a:r>
              <a:rPr lang="en-US" dirty="0">
                <a:cs typeface="Calibri Light"/>
              </a:rPr>
              <a:t>Programma:</a:t>
            </a:r>
            <a:endParaRPr lang="en-US" dirty="0"/>
          </a:p>
        </p:txBody>
      </p:sp>
      <p:sp>
        <p:nvSpPr>
          <p:cNvPr id="3" name="Content Placeholder 2">
            <a:extLst>
              <a:ext uri="{FF2B5EF4-FFF2-40B4-BE49-F238E27FC236}">
                <a16:creationId xmlns:a16="http://schemas.microsoft.com/office/drawing/2014/main" id="{C58652D5-7555-4FE6-B91B-507C76C10495}"/>
              </a:ext>
            </a:extLst>
          </p:cNvPr>
          <p:cNvSpPr>
            <a:spLocks noGrp="1"/>
          </p:cNvSpPr>
          <p:nvPr>
            <p:ph idx="1"/>
          </p:nvPr>
        </p:nvSpPr>
        <p:spPr>
          <a:xfrm>
            <a:off x="1327423" y="2240071"/>
            <a:ext cx="6586489" cy="3785419"/>
          </a:xfrm>
        </p:spPr>
        <p:txBody>
          <a:bodyPr vert="horz" lIns="91440" tIns="45720" rIns="91440" bIns="45720" rtlCol="0" anchor="t">
            <a:normAutofit/>
          </a:bodyPr>
          <a:lstStyle/>
          <a:p>
            <a:pPr marL="514350" indent="-514350">
              <a:buFont typeface="Wingdings" panose="020B0604020202020204" pitchFamily="34" charset="0"/>
              <a:buChar char="q"/>
            </a:pPr>
            <a:r>
              <a:rPr lang="en-US" sz="2400" dirty="0" err="1" smtClean="0">
                <a:cs typeface="Calibri"/>
              </a:rPr>
              <a:t>Aan</a:t>
            </a:r>
            <a:r>
              <a:rPr lang="en-US" sz="2400" dirty="0" smtClean="0">
                <a:cs typeface="Calibri"/>
              </a:rPr>
              <a:t> </a:t>
            </a:r>
            <a:r>
              <a:rPr lang="en-US" sz="2400" dirty="0">
                <a:cs typeface="Calibri"/>
              </a:rPr>
              <a:t>de slag met </a:t>
            </a:r>
            <a:r>
              <a:rPr lang="en-US" sz="2400" dirty="0" err="1">
                <a:cs typeface="Calibri"/>
              </a:rPr>
              <a:t>stellingen</a:t>
            </a:r>
            <a:endParaRPr lang="en-US" sz="2400" dirty="0">
              <a:cs typeface="Calibri"/>
            </a:endParaRPr>
          </a:p>
          <a:p>
            <a:pPr marL="514350" indent="-514350">
              <a:buFont typeface="Wingdings" panose="020B0604020202020204" pitchFamily="34" charset="0"/>
              <a:buChar char="q"/>
            </a:pPr>
            <a:r>
              <a:rPr lang="en-US" sz="2400" dirty="0" err="1" smtClean="0">
                <a:cs typeface="Calibri"/>
              </a:rPr>
              <a:t>Werkvorm</a:t>
            </a:r>
            <a:r>
              <a:rPr lang="en-US" sz="2400" dirty="0">
                <a:cs typeface="Calibri"/>
              </a:rPr>
              <a:t>: </a:t>
            </a:r>
            <a:r>
              <a:rPr lang="en-US" sz="2400" dirty="0" err="1">
                <a:cs typeface="Calibri"/>
              </a:rPr>
              <a:t>kaartjes</a:t>
            </a:r>
            <a:r>
              <a:rPr lang="en-US" sz="2400" dirty="0">
                <a:cs typeface="Calibri"/>
              </a:rPr>
              <a:t> met </a:t>
            </a:r>
            <a:r>
              <a:rPr lang="en-US" sz="2400" dirty="0" err="1">
                <a:cs typeface="Calibri"/>
              </a:rPr>
              <a:t>vragen</a:t>
            </a:r>
            <a:endParaRPr lang="en-US" sz="2400" dirty="0">
              <a:cs typeface="Calibri"/>
            </a:endParaRPr>
          </a:p>
          <a:p>
            <a:pPr marL="514350" indent="-514350">
              <a:buFont typeface="Wingdings" panose="020B0604020202020204" pitchFamily="34" charset="0"/>
              <a:buChar char="q"/>
            </a:pPr>
            <a:r>
              <a:rPr lang="en-US" sz="2400" dirty="0" err="1">
                <a:cs typeface="Calibri"/>
              </a:rPr>
              <a:t>Afronding</a:t>
            </a:r>
            <a:endParaRPr lang="en-US" dirty="0"/>
          </a:p>
          <a:p>
            <a:pPr marL="514350" indent="-514350">
              <a:buAutoNum type="arabicPeriod"/>
            </a:pPr>
            <a:endParaRPr lang="en-US" sz="2400" dirty="0">
              <a:cs typeface="Calibri"/>
            </a:endParaRPr>
          </a:p>
        </p:txBody>
      </p:sp>
      <p:pic>
        <p:nvPicPr>
          <p:cNvPr id="4" name="Picture 4" descr="A close up of a logo&#10;&#10;Description generated with very high confidence">
            <a:extLst>
              <a:ext uri="{FF2B5EF4-FFF2-40B4-BE49-F238E27FC236}">
                <a16:creationId xmlns:a16="http://schemas.microsoft.com/office/drawing/2014/main" id="{999ABB2A-C889-48FE-8AD5-02D79FD3AAF1}"/>
              </a:ext>
            </a:extLst>
          </p:cNvPr>
          <p:cNvPicPr>
            <a:picLocks noChangeAspect="1"/>
          </p:cNvPicPr>
          <p:nvPr/>
        </p:nvPicPr>
        <p:blipFill rotWithShape="1">
          <a:blip r:embed="rId3" cstate="print"/>
          <a:srcRect l="490" r="147"/>
          <a:stretch/>
        </p:blipFill>
        <p:spPr>
          <a:xfrm>
            <a:off x="7556408" y="10"/>
            <a:ext cx="4635591" cy="6857990"/>
          </a:xfrm>
          <a:prstGeom prst="rect">
            <a:avLst/>
          </a:prstGeom>
          <a:effectLst/>
        </p:spPr>
      </p:pic>
    </p:spTree>
    <p:extLst>
      <p:ext uri="{BB962C8B-B14F-4D97-AF65-F5344CB8AC3E}">
        <p14:creationId xmlns:p14="http://schemas.microsoft.com/office/powerpoint/2010/main" val="2291451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9EE7A5-592A-4302-BF63-9996E31E2C39}"/>
              </a:ext>
            </a:extLst>
          </p:cNvPr>
          <p:cNvSpPr>
            <a:spLocks noGrp="1"/>
          </p:cNvSpPr>
          <p:nvPr>
            <p:ph type="title"/>
          </p:nvPr>
        </p:nvSpPr>
        <p:spPr/>
        <p:txBody>
          <a:bodyPr/>
          <a:lstStyle/>
          <a:p>
            <a:r>
              <a:rPr lang="nl-NL" dirty="0"/>
              <a:t>Denk even over de volgende vragen na:</a:t>
            </a:r>
          </a:p>
        </p:txBody>
      </p:sp>
      <p:sp>
        <p:nvSpPr>
          <p:cNvPr id="3" name="Tijdelijke aanduiding voor inhoud 2">
            <a:extLst>
              <a:ext uri="{FF2B5EF4-FFF2-40B4-BE49-F238E27FC236}">
                <a16:creationId xmlns:a16="http://schemas.microsoft.com/office/drawing/2014/main" id="{3202BF27-65D2-4259-ADA8-2C1028168FF3}"/>
              </a:ext>
            </a:extLst>
          </p:cNvPr>
          <p:cNvSpPr>
            <a:spLocks noGrp="1"/>
          </p:cNvSpPr>
          <p:nvPr>
            <p:ph idx="1"/>
          </p:nvPr>
        </p:nvSpPr>
        <p:spPr/>
        <p:txBody>
          <a:bodyPr/>
          <a:lstStyle/>
          <a:p>
            <a:r>
              <a:rPr lang="nl-NL" dirty="0"/>
              <a:t>Kan je makkelijk je mening uiten?</a:t>
            </a:r>
          </a:p>
          <a:p>
            <a:r>
              <a:rPr lang="nl-NL" dirty="0"/>
              <a:t>Kan je altijd je mening goed beargumenteren?</a:t>
            </a:r>
          </a:p>
          <a:p>
            <a:r>
              <a:rPr lang="nl-NL" dirty="0"/>
              <a:t>Kan je, als het nodig is, met anderen in discussie gaan?</a:t>
            </a:r>
          </a:p>
        </p:txBody>
      </p:sp>
      <p:pic>
        <p:nvPicPr>
          <p:cNvPr id="1026" name="Picture 2" descr="Een andere mening - Proud2Live - Proud2bme">
            <a:extLst>
              <a:ext uri="{FF2B5EF4-FFF2-40B4-BE49-F238E27FC236}">
                <a16:creationId xmlns:a16="http://schemas.microsoft.com/office/drawing/2014/main" id="{F315530E-C9A4-4E67-8941-FC323FEF57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1312" y="3429000"/>
            <a:ext cx="2940788" cy="2747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4759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5" name="Rectangle 104">
            <a:extLst>
              <a:ext uri="{FF2B5EF4-FFF2-40B4-BE49-F238E27FC236}">
                <a16:creationId xmlns:a16="http://schemas.microsoft.com/office/drawing/2014/main" id="{911A6C77-6109-4F77-975B-C375615A557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7" name="Group 106">
            <a:extLst>
              <a:ext uri="{FF2B5EF4-FFF2-40B4-BE49-F238E27FC236}">
                <a16:creationId xmlns:a16="http://schemas.microsoft.com/office/drawing/2014/main" id="{CB343D17-9934-455E-B326-2F39206BA44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08" name="Freeform 44">
              <a:extLst>
                <a:ext uri="{FF2B5EF4-FFF2-40B4-BE49-F238E27FC236}">
                  <a16:creationId xmlns:a16="http://schemas.microsoft.com/office/drawing/2014/main" id="{A8AA2B63-BFCD-40D0-B2D0-CB714D70E2E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9" name="Freeform 45">
              <a:extLst>
                <a:ext uri="{FF2B5EF4-FFF2-40B4-BE49-F238E27FC236}">
                  <a16:creationId xmlns:a16="http://schemas.microsoft.com/office/drawing/2014/main" id="{80834EBB-06EA-4C69-AF7A-D5A4E69D8A83}"/>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0" name="Freeform 46">
              <a:extLst>
                <a:ext uri="{FF2B5EF4-FFF2-40B4-BE49-F238E27FC236}">
                  <a16:creationId xmlns:a16="http://schemas.microsoft.com/office/drawing/2014/main" id="{2D314EC1-63E0-43B5-9CD5-F25593B2CA39}"/>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1" name="Freeform 47">
              <a:extLst>
                <a:ext uri="{FF2B5EF4-FFF2-40B4-BE49-F238E27FC236}">
                  <a16:creationId xmlns:a16="http://schemas.microsoft.com/office/drawing/2014/main" id="{9577EB7D-16A7-4E05-9105-431E729665F5}"/>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2" name="Rectangle 111">
              <a:extLst>
                <a:ext uri="{FF2B5EF4-FFF2-40B4-BE49-F238E27FC236}">
                  <a16:creationId xmlns:a16="http://schemas.microsoft.com/office/drawing/2014/main" id="{EC1741C3-592F-47B5-93A0-66FC0BB97E49}"/>
                </a:ext>
                <a:ext uri="{C183D7F6-B498-43B3-948B-1728B52AA6E4}">
                  <adec:decorative xmlns:adec="http://schemas.microsoft.com/office/drawing/2017/decorative" xmlns=""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el 1">
            <a:extLst>
              <a:ext uri="{FF2B5EF4-FFF2-40B4-BE49-F238E27FC236}">
                <a16:creationId xmlns:a16="http://schemas.microsoft.com/office/drawing/2014/main" id="{34CE1432-0B4B-4A7B-85E3-E3648EE3EB0D}"/>
              </a:ext>
            </a:extLst>
          </p:cNvPr>
          <p:cNvSpPr>
            <a:spLocks noGrp="1"/>
          </p:cNvSpPr>
          <p:nvPr>
            <p:ph type="title"/>
          </p:nvPr>
        </p:nvSpPr>
        <p:spPr>
          <a:xfrm>
            <a:off x="1047280" y="759805"/>
            <a:ext cx="10306520" cy="1325563"/>
          </a:xfrm>
        </p:spPr>
        <p:txBody>
          <a:bodyPr>
            <a:normAutofit/>
          </a:bodyPr>
          <a:lstStyle/>
          <a:p>
            <a:r>
              <a:rPr lang="nl-NL" sz="4000">
                <a:solidFill>
                  <a:srgbClr val="FFFFFF"/>
                </a:solidFill>
              </a:rPr>
              <a:t>Aan de slag</a:t>
            </a:r>
          </a:p>
        </p:txBody>
      </p:sp>
      <p:pic>
        <p:nvPicPr>
          <p:cNvPr id="4" name="Afbeelding 3">
            <a:extLst>
              <a:ext uri="{FF2B5EF4-FFF2-40B4-BE49-F238E27FC236}">
                <a16:creationId xmlns:a16="http://schemas.microsoft.com/office/drawing/2014/main" id="{B9575D64-1448-4364-ADC5-827F84E7D305}"/>
              </a:ext>
            </a:extLst>
          </p:cNvPr>
          <p:cNvPicPr>
            <a:picLocks noChangeAspect="1"/>
          </p:cNvPicPr>
          <p:nvPr/>
        </p:nvPicPr>
        <p:blipFill rotWithShape="1">
          <a:blip r:embed="rId3"/>
          <a:srcRect l="7536" r="8959" b="-1"/>
          <a:stretch/>
        </p:blipFill>
        <p:spPr>
          <a:xfrm>
            <a:off x="1424902" y="2492376"/>
            <a:ext cx="3209779" cy="3563372"/>
          </a:xfrm>
          <a:prstGeom prst="rect">
            <a:avLst/>
          </a:prstGeom>
        </p:spPr>
      </p:pic>
      <p:sp>
        <p:nvSpPr>
          <p:cNvPr id="3" name="Tijdelijke aanduiding voor inhoud 2">
            <a:extLst>
              <a:ext uri="{FF2B5EF4-FFF2-40B4-BE49-F238E27FC236}">
                <a16:creationId xmlns:a16="http://schemas.microsoft.com/office/drawing/2014/main" id="{A682F913-1DCB-4365-89B9-84573671E1F5}"/>
              </a:ext>
            </a:extLst>
          </p:cNvPr>
          <p:cNvSpPr>
            <a:spLocks noGrp="1"/>
          </p:cNvSpPr>
          <p:nvPr>
            <p:ph idx="1"/>
          </p:nvPr>
        </p:nvSpPr>
        <p:spPr>
          <a:xfrm>
            <a:off x="5295569" y="2494450"/>
            <a:ext cx="5471529" cy="3563159"/>
          </a:xfrm>
        </p:spPr>
        <p:txBody>
          <a:bodyPr>
            <a:normAutofit/>
          </a:bodyPr>
          <a:lstStyle/>
          <a:p>
            <a:r>
              <a:rPr lang="nl-NL" sz="1700" dirty="0"/>
              <a:t>Werkvorm: spinnenweb</a:t>
            </a:r>
          </a:p>
          <a:p>
            <a:r>
              <a:rPr lang="nl-NL" sz="1700" dirty="0"/>
              <a:t>Ieder groepje gaat a.d.h.v. de verkregen stelling een spinnenweb maken met woorden of tekeningen om de verkregen stelling te onderbouwen. </a:t>
            </a:r>
          </a:p>
        </p:txBody>
      </p:sp>
    </p:spTree>
    <p:extLst>
      <p:ext uri="{BB962C8B-B14F-4D97-AF65-F5344CB8AC3E}">
        <p14:creationId xmlns:p14="http://schemas.microsoft.com/office/powerpoint/2010/main" val="425428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4C0B10B-D2C4-4A54-AFAD-3D27DF88BB3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B6BADB90-C74B-40D6-86DC-503F65FCE8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2DF5096-E051-498C-A3ED-CBA77A813AAC}"/>
                </a:ext>
                <a:ext uri="{C183D7F6-B498-43B3-948B-1728B52AA6E4}">
                  <adec:decorative xmlns:adec="http://schemas.microsoft.com/office/drawing/2017/decorative" xmlns=""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el 1">
            <a:extLst>
              <a:ext uri="{FF2B5EF4-FFF2-40B4-BE49-F238E27FC236}">
                <a16:creationId xmlns:a16="http://schemas.microsoft.com/office/drawing/2014/main" id="{5B9F6F75-CADA-46A1-B7D8-7A27EB8CC083}"/>
              </a:ext>
            </a:extLst>
          </p:cNvPr>
          <p:cNvSpPr>
            <a:spLocks noGrp="1"/>
          </p:cNvSpPr>
          <p:nvPr>
            <p:ph type="title"/>
          </p:nvPr>
        </p:nvSpPr>
        <p:spPr>
          <a:xfrm>
            <a:off x="1047280" y="759805"/>
            <a:ext cx="10306520" cy="1325563"/>
          </a:xfrm>
        </p:spPr>
        <p:txBody>
          <a:bodyPr>
            <a:normAutofit/>
          </a:bodyPr>
          <a:lstStyle/>
          <a:p>
            <a:r>
              <a:rPr lang="nl-NL" sz="4000">
                <a:solidFill>
                  <a:srgbClr val="FFFFFF"/>
                </a:solidFill>
              </a:rPr>
              <a:t>De kaartjes met vragen</a:t>
            </a:r>
          </a:p>
        </p:txBody>
      </p:sp>
      <p:sp>
        <p:nvSpPr>
          <p:cNvPr id="3" name="Tijdelijke aanduiding voor inhoud 2">
            <a:extLst>
              <a:ext uri="{FF2B5EF4-FFF2-40B4-BE49-F238E27FC236}">
                <a16:creationId xmlns:a16="http://schemas.microsoft.com/office/drawing/2014/main" id="{EEE2FC00-60C0-4872-A581-E487C32BB947}"/>
              </a:ext>
            </a:extLst>
          </p:cNvPr>
          <p:cNvSpPr>
            <a:spLocks noGrp="1"/>
          </p:cNvSpPr>
          <p:nvPr>
            <p:ph idx="1"/>
          </p:nvPr>
        </p:nvSpPr>
        <p:spPr>
          <a:xfrm>
            <a:off x="1424904" y="2494450"/>
            <a:ext cx="5278215" cy="3563159"/>
          </a:xfrm>
        </p:spPr>
        <p:txBody>
          <a:bodyPr>
            <a:normAutofit/>
          </a:bodyPr>
          <a:lstStyle/>
          <a:p>
            <a:r>
              <a:rPr lang="nl-NL" sz="1700" dirty="0"/>
              <a:t>De klas wordt in 2 teams verdeeld (8 pers. per team)</a:t>
            </a:r>
          </a:p>
          <a:p>
            <a:r>
              <a:rPr lang="nl-NL" sz="1700" dirty="0"/>
              <a:t>De overige mensen zijn jury</a:t>
            </a:r>
          </a:p>
          <a:p>
            <a:r>
              <a:rPr lang="nl-NL" sz="1700" dirty="0"/>
              <a:t>2 assistenten die om de beurt een vraag voorlezen.</a:t>
            </a:r>
          </a:p>
          <a:p>
            <a:r>
              <a:rPr lang="nl-NL" sz="1700" dirty="0"/>
              <a:t>De assistenten mogen bepalen of een team argumenten voor of tegen de stelling moeten bedenken. Het andere team doet dan het tegenovergestelde.</a:t>
            </a:r>
          </a:p>
          <a:p>
            <a:r>
              <a:rPr lang="nl-NL" sz="1700" dirty="0"/>
              <a:t>De jury geeft punten aan de beste argumenten. </a:t>
            </a:r>
          </a:p>
          <a:p>
            <a:endParaRPr lang="nl-NL" sz="1700" dirty="0"/>
          </a:p>
          <a:p>
            <a:endParaRPr lang="nl-NL" sz="1700" dirty="0"/>
          </a:p>
        </p:txBody>
      </p:sp>
      <p:pic>
        <p:nvPicPr>
          <p:cNvPr id="4" name="Afbeelding 3">
            <a:extLst>
              <a:ext uri="{FF2B5EF4-FFF2-40B4-BE49-F238E27FC236}">
                <a16:creationId xmlns:a16="http://schemas.microsoft.com/office/drawing/2014/main" id="{950BF783-08AB-457B-B01D-C452C3A255BC}"/>
              </a:ext>
            </a:extLst>
          </p:cNvPr>
          <p:cNvPicPr>
            <a:picLocks noChangeAspect="1"/>
          </p:cNvPicPr>
          <p:nvPr/>
        </p:nvPicPr>
        <p:blipFill rotWithShape="1">
          <a:blip r:embed="rId3"/>
          <a:srcRect l="6096" r="4057" b="1"/>
          <a:stretch/>
        </p:blipFill>
        <p:spPr>
          <a:xfrm>
            <a:off x="7009506" y="2492376"/>
            <a:ext cx="3891789" cy="2887698"/>
          </a:xfrm>
          <a:prstGeom prst="rect">
            <a:avLst/>
          </a:prstGeom>
        </p:spPr>
      </p:pic>
    </p:spTree>
    <p:extLst>
      <p:ext uri="{BB962C8B-B14F-4D97-AF65-F5344CB8AC3E}">
        <p14:creationId xmlns:p14="http://schemas.microsoft.com/office/powerpoint/2010/main" val="2087140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F56F5174-31D9-4DBB-AAB7-A1FD7BDB13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AE113210-7872-481A-ADE6-3A05CCAF5EB2}"/>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DD6C3CE-F30E-4817-952F-6BFC9CA83B04}"/>
              </a:ext>
            </a:extLst>
          </p:cNvPr>
          <p:cNvSpPr>
            <a:spLocks noGrp="1"/>
          </p:cNvSpPr>
          <p:nvPr>
            <p:ph type="title"/>
          </p:nvPr>
        </p:nvSpPr>
        <p:spPr>
          <a:xfrm>
            <a:off x="6094105" y="802955"/>
            <a:ext cx="5802605" cy="301945"/>
          </a:xfrm>
        </p:spPr>
        <p:txBody>
          <a:bodyPr>
            <a:normAutofit fontScale="90000"/>
          </a:bodyPr>
          <a:lstStyle/>
          <a:p>
            <a:r>
              <a:rPr lang="en-US" dirty="0" err="1">
                <a:solidFill>
                  <a:srgbClr val="000000"/>
                </a:solidFill>
                <a:cs typeface="Calibri Light"/>
              </a:rPr>
              <a:t>Doelen</a:t>
            </a:r>
            <a:r>
              <a:rPr lang="en-US" dirty="0">
                <a:solidFill>
                  <a:srgbClr val="000000"/>
                </a:solidFill>
                <a:cs typeface="Calibri Light"/>
              </a:rPr>
              <a:t>-check:</a:t>
            </a:r>
            <a:endParaRPr lang="en-US" dirty="0"/>
          </a:p>
        </p:txBody>
      </p:sp>
      <p:sp>
        <p:nvSpPr>
          <p:cNvPr id="18" name="Freeform 62">
            <a:extLst>
              <a:ext uri="{FF2B5EF4-FFF2-40B4-BE49-F238E27FC236}">
                <a16:creationId xmlns:a16="http://schemas.microsoft.com/office/drawing/2014/main" id="{F9A95BEE-6BB1-4A28-A8E6-A34B2E42EF8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4" descr="A picture containing text, map&#10;&#10;Description generated with very high confidence">
            <a:extLst>
              <a:ext uri="{FF2B5EF4-FFF2-40B4-BE49-F238E27FC236}">
                <a16:creationId xmlns:a16="http://schemas.microsoft.com/office/drawing/2014/main" id="{19594018-9129-4395-AB01-3DA77225931E}"/>
              </a:ext>
            </a:extLst>
          </p:cNvPr>
          <p:cNvPicPr>
            <a:picLocks noChangeAspect="1"/>
          </p:cNvPicPr>
          <p:nvPr/>
        </p:nvPicPr>
        <p:blipFill rotWithShape="1">
          <a:blip r:embed="rId4" cstate="print">
            <a:alphaModFix/>
          </a:blip>
          <a:srcRect l="5155" t="-1809" r="-619" b="-3292"/>
          <a:stretch/>
        </p:blipFill>
        <p:spPr>
          <a:xfrm>
            <a:off x="20" y="805021"/>
            <a:ext cx="4833919" cy="5321894"/>
          </a:xfrm>
          <a:custGeom>
            <a:avLst/>
            <a:gdLst>
              <a:gd name="connsiteX0" fmla="*/ 2306172 w 4838041"/>
              <a:gd name="connsiteY0" fmla="*/ 0 h 5063738"/>
              <a:gd name="connsiteX1" fmla="*/ 4838041 w 4838041"/>
              <a:gd name="connsiteY1" fmla="*/ 2531869 h 5063738"/>
              <a:gd name="connsiteX2" fmla="*/ 2306172 w 4838041"/>
              <a:gd name="connsiteY2" fmla="*/ 5063738 h 5063738"/>
              <a:gd name="connsiteX3" fmla="*/ 79886 w 4838041"/>
              <a:gd name="connsiteY3" fmla="*/ 3738709 h 5063738"/>
              <a:gd name="connsiteX4" fmla="*/ 0 w 4838041"/>
              <a:gd name="connsiteY4" fmla="*/ 3572876 h 5063738"/>
              <a:gd name="connsiteX5" fmla="*/ 0 w 4838041"/>
              <a:gd name="connsiteY5" fmla="*/ 1490863 h 5063738"/>
              <a:gd name="connsiteX6" fmla="*/ 79886 w 4838041"/>
              <a:gd name="connsiteY6" fmla="*/ 1325030 h 5063738"/>
              <a:gd name="connsiteX7" fmla="*/ 2306172 w 4838041"/>
              <a:gd name="connsiteY7" fmla="*/ 0 h 506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38041" h="5063738">
                <a:moveTo>
                  <a:pt x="2306172" y="0"/>
                </a:moveTo>
                <a:cubicBezTo>
                  <a:pt x="3704485" y="0"/>
                  <a:pt x="4838041" y="1133556"/>
                  <a:pt x="4838041" y="2531869"/>
                </a:cubicBezTo>
                <a:cubicBezTo>
                  <a:pt x="4838041" y="3930182"/>
                  <a:pt x="3704485" y="5063738"/>
                  <a:pt x="2306172" y="5063738"/>
                </a:cubicBezTo>
                <a:cubicBezTo>
                  <a:pt x="1344832" y="5063738"/>
                  <a:pt x="508631" y="4527956"/>
                  <a:pt x="79886" y="3738709"/>
                </a:cubicBezTo>
                <a:lnTo>
                  <a:pt x="0" y="3572876"/>
                </a:lnTo>
                <a:lnTo>
                  <a:pt x="0" y="1490863"/>
                </a:lnTo>
                <a:lnTo>
                  <a:pt x="79886" y="1325030"/>
                </a:lnTo>
                <a:cubicBezTo>
                  <a:pt x="508631" y="535783"/>
                  <a:pt x="1344832" y="0"/>
                  <a:pt x="2306172" y="0"/>
                </a:cubicBezTo>
                <a:close/>
              </a:path>
            </a:pathLst>
          </a:custGeom>
          <a:effectLst>
            <a:softEdge rad="0"/>
          </a:effectLst>
        </p:spPr>
      </p:pic>
      <p:sp>
        <p:nvSpPr>
          <p:cNvPr id="3" name="Content Placeholder 2">
            <a:extLst>
              <a:ext uri="{FF2B5EF4-FFF2-40B4-BE49-F238E27FC236}">
                <a16:creationId xmlns:a16="http://schemas.microsoft.com/office/drawing/2014/main" id="{07BAC367-D838-4B63-BC16-D0E1ECB148C5}"/>
              </a:ext>
            </a:extLst>
          </p:cNvPr>
          <p:cNvSpPr>
            <a:spLocks noGrp="1"/>
          </p:cNvSpPr>
          <p:nvPr>
            <p:ph idx="1"/>
          </p:nvPr>
        </p:nvSpPr>
        <p:spPr>
          <a:xfrm>
            <a:off x="6090574" y="1278682"/>
            <a:ext cx="4977578" cy="5217368"/>
          </a:xfrm>
        </p:spPr>
        <p:txBody>
          <a:bodyPr vert="horz" lIns="91440" tIns="45720" rIns="91440" bIns="45720" rtlCol="0" anchor="ctr">
            <a:normAutofit lnSpcReduction="10000"/>
          </a:bodyPr>
          <a:lstStyle/>
          <a:p>
            <a:pPr marL="0" indent="0">
              <a:buNone/>
            </a:pPr>
            <a:endParaRPr lang="en-US" sz="2000" dirty="0">
              <a:solidFill>
                <a:srgbClr val="000000"/>
              </a:solidFill>
              <a:cs typeface="Calibri"/>
            </a:endParaRPr>
          </a:p>
          <a:p>
            <a:pPr marL="0" indent="0">
              <a:buNone/>
            </a:pPr>
            <a:endParaRPr lang="en-US" sz="2000" dirty="0">
              <a:solidFill>
                <a:srgbClr val="000000"/>
              </a:solidFill>
              <a:cs typeface="Calibri"/>
            </a:endParaRPr>
          </a:p>
          <a:p>
            <a:pPr marL="0" indent="0">
              <a:buNone/>
            </a:pPr>
            <a:r>
              <a:rPr lang="en-US" sz="2000" dirty="0" err="1">
                <a:solidFill>
                  <a:srgbClr val="000000"/>
                </a:solidFill>
                <a:cs typeface="Calibri"/>
              </a:rPr>
              <a:t>Beantwoord</a:t>
            </a:r>
            <a:r>
              <a:rPr lang="en-US" sz="2000" dirty="0">
                <a:solidFill>
                  <a:srgbClr val="000000"/>
                </a:solidFill>
                <a:cs typeface="Calibri"/>
              </a:rPr>
              <a:t> de </a:t>
            </a:r>
            <a:r>
              <a:rPr lang="en-US" sz="2000" dirty="0" err="1">
                <a:solidFill>
                  <a:srgbClr val="000000"/>
                </a:solidFill>
                <a:cs typeface="Calibri"/>
              </a:rPr>
              <a:t>volgende</a:t>
            </a:r>
            <a:r>
              <a:rPr lang="en-US" sz="2000" dirty="0">
                <a:solidFill>
                  <a:srgbClr val="000000"/>
                </a:solidFill>
                <a:cs typeface="Calibri"/>
              </a:rPr>
              <a:t> </a:t>
            </a:r>
            <a:r>
              <a:rPr lang="en-US" sz="2000" dirty="0" err="1">
                <a:solidFill>
                  <a:srgbClr val="000000"/>
                </a:solidFill>
                <a:cs typeface="Calibri"/>
              </a:rPr>
              <a:t>vragen</a:t>
            </a:r>
            <a:r>
              <a:rPr lang="en-US" sz="2000" dirty="0">
                <a:solidFill>
                  <a:srgbClr val="000000"/>
                </a:solidFill>
                <a:cs typeface="Calibri"/>
              </a:rPr>
              <a:t>:</a:t>
            </a:r>
          </a:p>
          <a:p>
            <a:pPr>
              <a:buFont typeface="Wingdings" panose="020B0604020202020204" pitchFamily="34" charset="0"/>
              <a:buChar char="Ø"/>
            </a:pPr>
            <a:r>
              <a:rPr lang="en-US" sz="2000" dirty="0">
                <a:solidFill>
                  <a:srgbClr val="000000"/>
                </a:solidFill>
                <a:cs typeface="Calibri"/>
              </a:rPr>
              <a:t>Wat </a:t>
            </a:r>
            <a:r>
              <a:rPr lang="en-US" sz="2000" dirty="0" err="1">
                <a:solidFill>
                  <a:srgbClr val="000000"/>
                </a:solidFill>
                <a:cs typeface="Calibri"/>
              </a:rPr>
              <a:t>heb</a:t>
            </a:r>
            <a:r>
              <a:rPr lang="en-US" sz="2000" dirty="0">
                <a:solidFill>
                  <a:srgbClr val="000000"/>
                </a:solidFill>
                <a:cs typeface="Calibri"/>
              </a:rPr>
              <a:t> je </a:t>
            </a:r>
            <a:r>
              <a:rPr lang="en-US" sz="2000" dirty="0" err="1">
                <a:solidFill>
                  <a:srgbClr val="000000"/>
                </a:solidFill>
                <a:cs typeface="Calibri"/>
              </a:rPr>
              <a:t>geleerd</a:t>
            </a:r>
            <a:r>
              <a:rPr lang="en-US" sz="2000" dirty="0">
                <a:solidFill>
                  <a:srgbClr val="000000"/>
                </a:solidFill>
                <a:cs typeface="Calibri"/>
              </a:rPr>
              <a:t> ?</a:t>
            </a:r>
          </a:p>
          <a:p>
            <a:pPr>
              <a:buFont typeface="Wingdings" panose="020B0604020202020204" pitchFamily="34" charset="0"/>
              <a:buChar char="Ø"/>
            </a:pPr>
            <a:r>
              <a:rPr lang="en-US" sz="2000" dirty="0" err="1">
                <a:solidFill>
                  <a:srgbClr val="000000"/>
                </a:solidFill>
                <a:cs typeface="Calibri"/>
              </a:rPr>
              <a:t>Wanneer</a:t>
            </a:r>
            <a:r>
              <a:rPr lang="en-US" sz="2000" dirty="0">
                <a:solidFill>
                  <a:srgbClr val="000000"/>
                </a:solidFill>
                <a:cs typeface="Calibri"/>
              </a:rPr>
              <a:t> </a:t>
            </a:r>
            <a:r>
              <a:rPr lang="en-US" sz="2000" dirty="0" err="1">
                <a:solidFill>
                  <a:srgbClr val="000000"/>
                </a:solidFill>
                <a:cs typeface="Calibri"/>
              </a:rPr>
              <a:t>hoorde</a:t>
            </a:r>
            <a:r>
              <a:rPr lang="en-US" sz="2000" dirty="0">
                <a:solidFill>
                  <a:srgbClr val="000000"/>
                </a:solidFill>
                <a:cs typeface="Calibri"/>
              </a:rPr>
              <a:t> je </a:t>
            </a:r>
            <a:r>
              <a:rPr lang="en-US" sz="2000" dirty="0" err="1">
                <a:solidFill>
                  <a:srgbClr val="000000"/>
                </a:solidFill>
                <a:cs typeface="Calibri"/>
              </a:rPr>
              <a:t>iets</a:t>
            </a:r>
            <a:r>
              <a:rPr lang="en-US" sz="2000" dirty="0">
                <a:solidFill>
                  <a:srgbClr val="000000"/>
                </a:solidFill>
                <a:cs typeface="Calibri"/>
              </a:rPr>
              <a:t> </a:t>
            </a:r>
            <a:r>
              <a:rPr lang="en-US" sz="2000" dirty="0" err="1">
                <a:solidFill>
                  <a:srgbClr val="000000"/>
                </a:solidFill>
                <a:cs typeface="Calibri"/>
              </a:rPr>
              <a:t>nieuws</a:t>
            </a:r>
            <a:r>
              <a:rPr lang="en-US" sz="2000" dirty="0">
                <a:solidFill>
                  <a:srgbClr val="000000"/>
                </a:solidFill>
                <a:cs typeface="Calibri"/>
              </a:rPr>
              <a:t> </a:t>
            </a:r>
            <a:r>
              <a:rPr lang="en-US" sz="2000" dirty="0" err="1">
                <a:solidFill>
                  <a:srgbClr val="000000"/>
                </a:solidFill>
                <a:cs typeface="Calibri"/>
              </a:rPr>
              <a:t>en</a:t>
            </a:r>
            <a:r>
              <a:rPr lang="en-US" sz="2000" dirty="0">
                <a:solidFill>
                  <a:srgbClr val="000000"/>
                </a:solidFill>
                <a:cs typeface="Calibri"/>
              </a:rPr>
              <a:t> wat was het </a:t>
            </a:r>
            <a:r>
              <a:rPr lang="en-US" sz="2000" dirty="0" err="1">
                <a:solidFill>
                  <a:srgbClr val="000000"/>
                </a:solidFill>
                <a:cs typeface="Calibri"/>
              </a:rPr>
              <a:t>nieuwe</a:t>
            </a:r>
            <a:r>
              <a:rPr lang="en-US" sz="2000" dirty="0">
                <a:solidFill>
                  <a:srgbClr val="000000"/>
                </a:solidFill>
                <a:cs typeface="Calibri"/>
              </a:rPr>
              <a:t> </a:t>
            </a:r>
            <a:r>
              <a:rPr lang="en-US" sz="2000" dirty="0" err="1">
                <a:solidFill>
                  <a:srgbClr val="000000"/>
                </a:solidFill>
                <a:cs typeface="Calibri"/>
              </a:rPr>
              <a:t>daarvan</a:t>
            </a:r>
            <a:r>
              <a:rPr lang="en-US" sz="2000" dirty="0">
                <a:solidFill>
                  <a:srgbClr val="000000"/>
                </a:solidFill>
                <a:cs typeface="Calibri"/>
              </a:rPr>
              <a:t>?</a:t>
            </a:r>
          </a:p>
          <a:p>
            <a:pPr>
              <a:buFont typeface="Wingdings" panose="020B0604020202020204" pitchFamily="34" charset="0"/>
              <a:buChar char="Ø"/>
            </a:pPr>
            <a:r>
              <a:rPr lang="en-US" sz="2000" dirty="0">
                <a:solidFill>
                  <a:srgbClr val="000000"/>
                </a:solidFill>
                <a:cs typeface="Calibri"/>
              </a:rPr>
              <a:t>Kon je de </a:t>
            </a:r>
            <a:r>
              <a:rPr lang="en-US" sz="2000" dirty="0" err="1">
                <a:solidFill>
                  <a:srgbClr val="000000"/>
                </a:solidFill>
                <a:cs typeface="Calibri"/>
              </a:rPr>
              <a:t>argumenten</a:t>
            </a:r>
            <a:r>
              <a:rPr lang="en-US" sz="2000" dirty="0">
                <a:solidFill>
                  <a:srgbClr val="000000"/>
                </a:solidFill>
                <a:cs typeface="Calibri"/>
              </a:rPr>
              <a:t> van de </a:t>
            </a:r>
            <a:r>
              <a:rPr lang="en-US" sz="2000" dirty="0" err="1">
                <a:solidFill>
                  <a:srgbClr val="000000"/>
                </a:solidFill>
                <a:cs typeface="Calibri"/>
              </a:rPr>
              <a:t>anderen</a:t>
            </a:r>
            <a:r>
              <a:rPr lang="en-US" sz="2000" dirty="0">
                <a:solidFill>
                  <a:srgbClr val="000000"/>
                </a:solidFill>
                <a:cs typeface="Calibri"/>
              </a:rPr>
              <a:t> </a:t>
            </a:r>
            <a:r>
              <a:rPr lang="en-US" sz="2000" dirty="0" err="1">
                <a:solidFill>
                  <a:srgbClr val="000000"/>
                </a:solidFill>
                <a:cs typeface="Calibri"/>
              </a:rPr>
              <a:t>respecteren</a:t>
            </a:r>
            <a:r>
              <a:rPr lang="en-US" sz="2000" dirty="0">
                <a:solidFill>
                  <a:srgbClr val="000000"/>
                </a:solidFill>
                <a:cs typeface="Calibri"/>
              </a:rPr>
              <a:t>?</a:t>
            </a:r>
          </a:p>
          <a:p>
            <a:pPr>
              <a:buFont typeface="Wingdings" panose="020B0604020202020204" pitchFamily="34" charset="0"/>
              <a:buChar char="Ø"/>
            </a:pPr>
            <a:r>
              <a:rPr lang="en-US" sz="2000" dirty="0">
                <a:solidFill>
                  <a:srgbClr val="000000"/>
                </a:solidFill>
                <a:cs typeface="Calibri"/>
              </a:rPr>
              <a:t>Wat </a:t>
            </a:r>
            <a:r>
              <a:rPr lang="en-US" sz="2000" dirty="0" err="1">
                <a:solidFill>
                  <a:srgbClr val="000000"/>
                </a:solidFill>
                <a:cs typeface="Calibri"/>
              </a:rPr>
              <a:t>vond</a:t>
            </a:r>
            <a:r>
              <a:rPr lang="en-US" sz="2000" dirty="0">
                <a:solidFill>
                  <a:srgbClr val="000000"/>
                </a:solidFill>
                <a:cs typeface="Calibri"/>
              </a:rPr>
              <a:t> je </a:t>
            </a:r>
            <a:r>
              <a:rPr lang="en-US" sz="2000" dirty="0" err="1">
                <a:solidFill>
                  <a:srgbClr val="000000"/>
                </a:solidFill>
                <a:cs typeface="Calibri"/>
              </a:rPr>
              <a:t>leuk</a:t>
            </a:r>
            <a:r>
              <a:rPr lang="en-US" sz="2000" dirty="0">
                <a:solidFill>
                  <a:srgbClr val="000000"/>
                </a:solidFill>
                <a:cs typeface="Calibri"/>
              </a:rPr>
              <a:t> </a:t>
            </a:r>
            <a:r>
              <a:rPr lang="en-US" sz="2000" dirty="0" err="1">
                <a:solidFill>
                  <a:srgbClr val="000000"/>
                </a:solidFill>
                <a:cs typeface="Calibri"/>
              </a:rPr>
              <a:t>en</a:t>
            </a:r>
            <a:r>
              <a:rPr lang="en-US" sz="2000" dirty="0">
                <a:solidFill>
                  <a:srgbClr val="000000"/>
                </a:solidFill>
                <a:cs typeface="Calibri"/>
              </a:rPr>
              <a:t> minder </a:t>
            </a:r>
            <a:r>
              <a:rPr lang="en-US" sz="2000" dirty="0" err="1">
                <a:solidFill>
                  <a:srgbClr val="000000"/>
                </a:solidFill>
                <a:cs typeface="Calibri"/>
              </a:rPr>
              <a:t>leuk</a:t>
            </a:r>
            <a:r>
              <a:rPr lang="en-US" sz="2000" dirty="0">
                <a:solidFill>
                  <a:srgbClr val="000000"/>
                </a:solidFill>
                <a:cs typeface="Calibri"/>
              </a:rPr>
              <a:t> in de </a:t>
            </a:r>
            <a:r>
              <a:rPr lang="en-US" sz="2000" dirty="0" err="1">
                <a:solidFill>
                  <a:srgbClr val="000000"/>
                </a:solidFill>
                <a:cs typeface="Calibri"/>
              </a:rPr>
              <a:t>groepsopdracht</a:t>
            </a:r>
            <a:r>
              <a:rPr lang="en-US" sz="2000" dirty="0">
                <a:solidFill>
                  <a:srgbClr val="000000"/>
                </a:solidFill>
                <a:cs typeface="Calibri"/>
              </a:rPr>
              <a:t>?</a:t>
            </a:r>
          </a:p>
          <a:p>
            <a:pPr>
              <a:buFont typeface="Wingdings" panose="020B0604020202020204" pitchFamily="34" charset="0"/>
              <a:buChar char="Ø"/>
            </a:pPr>
            <a:r>
              <a:rPr lang="en-US" sz="2000" dirty="0" err="1">
                <a:solidFill>
                  <a:srgbClr val="000000"/>
                </a:solidFill>
                <a:cs typeface="Calibri"/>
              </a:rPr>
              <a:t>Vind</a:t>
            </a:r>
            <a:r>
              <a:rPr lang="en-US" sz="2000" dirty="0">
                <a:solidFill>
                  <a:srgbClr val="000000"/>
                </a:solidFill>
                <a:cs typeface="Calibri"/>
              </a:rPr>
              <a:t> je </a:t>
            </a:r>
            <a:r>
              <a:rPr lang="en-US" sz="2000" dirty="0" err="1">
                <a:solidFill>
                  <a:srgbClr val="000000"/>
                </a:solidFill>
                <a:cs typeface="Calibri"/>
              </a:rPr>
              <a:t>belangrijk</a:t>
            </a:r>
            <a:r>
              <a:rPr lang="en-US" sz="2000" dirty="0">
                <a:solidFill>
                  <a:srgbClr val="000000"/>
                </a:solidFill>
                <a:cs typeface="Calibri"/>
              </a:rPr>
              <a:t> om </a:t>
            </a:r>
            <a:r>
              <a:rPr lang="en-US" sz="2000" dirty="0" err="1">
                <a:solidFill>
                  <a:srgbClr val="000000"/>
                </a:solidFill>
                <a:cs typeface="Calibri"/>
              </a:rPr>
              <a:t>eigen</a:t>
            </a:r>
            <a:r>
              <a:rPr lang="en-US" sz="2000" dirty="0">
                <a:solidFill>
                  <a:srgbClr val="000000"/>
                </a:solidFill>
                <a:cs typeface="Calibri"/>
              </a:rPr>
              <a:t> </a:t>
            </a:r>
            <a:r>
              <a:rPr lang="en-US" sz="2000" dirty="0" err="1">
                <a:solidFill>
                  <a:srgbClr val="000000"/>
                </a:solidFill>
                <a:cs typeface="Calibri"/>
              </a:rPr>
              <a:t>mening</a:t>
            </a:r>
            <a:r>
              <a:rPr lang="en-US" sz="2000" dirty="0">
                <a:solidFill>
                  <a:srgbClr val="000000"/>
                </a:solidFill>
                <a:cs typeface="Calibri"/>
              </a:rPr>
              <a:t> </a:t>
            </a:r>
            <a:r>
              <a:rPr lang="en-US" sz="2000" dirty="0" err="1">
                <a:solidFill>
                  <a:srgbClr val="000000"/>
                </a:solidFill>
                <a:cs typeface="Calibri"/>
              </a:rPr>
              <a:t>te</a:t>
            </a:r>
            <a:r>
              <a:rPr lang="en-US" sz="2000" dirty="0">
                <a:solidFill>
                  <a:srgbClr val="000000"/>
                </a:solidFill>
                <a:cs typeface="Calibri"/>
              </a:rPr>
              <a:t> </a:t>
            </a:r>
            <a:r>
              <a:rPr lang="en-US" sz="2000" dirty="0" err="1">
                <a:solidFill>
                  <a:srgbClr val="000000"/>
                </a:solidFill>
                <a:cs typeface="Calibri"/>
              </a:rPr>
              <a:t>beargumenteren</a:t>
            </a:r>
            <a:r>
              <a:rPr lang="en-US" sz="2000" dirty="0">
                <a:solidFill>
                  <a:srgbClr val="000000"/>
                </a:solidFill>
                <a:cs typeface="Calibri"/>
              </a:rPr>
              <a:t> ? </a:t>
            </a:r>
            <a:r>
              <a:rPr lang="en-US" sz="2000" dirty="0" err="1">
                <a:solidFill>
                  <a:srgbClr val="000000"/>
                </a:solidFill>
                <a:cs typeface="Calibri"/>
              </a:rPr>
              <a:t>Waarom</a:t>
            </a:r>
            <a:r>
              <a:rPr lang="en-US" sz="2000" dirty="0">
                <a:solidFill>
                  <a:srgbClr val="000000"/>
                </a:solidFill>
                <a:cs typeface="Calibri"/>
              </a:rPr>
              <a:t>? </a:t>
            </a:r>
          </a:p>
          <a:p>
            <a:pPr>
              <a:buFont typeface="Wingdings" panose="020B0604020202020204" pitchFamily="34" charset="0"/>
              <a:buChar char="Ø"/>
            </a:pPr>
            <a:r>
              <a:rPr lang="en-US" sz="2000" dirty="0">
                <a:solidFill>
                  <a:srgbClr val="000000"/>
                </a:solidFill>
                <a:cs typeface="Calibri"/>
              </a:rPr>
              <a:t>Wat </a:t>
            </a:r>
            <a:r>
              <a:rPr lang="en-US" sz="2000" dirty="0" err="1">
                <a:solidFill>
                  <a:srgbClr val="000000"/>
                </a:solidFill>
                <a:cs typeface="Calibri"/>
              </a:rPr>
              <a:t>vind</a:t>
            </a:r>
            <a:r>
              <a:rPr lang="en-US" sz="2000" dirty="0">
                <a:solidFill>
                  <a:srgbClr val="000000"/>
                </a:solidFill>
                <a:cs typeface="Calibri"/>
              </a:rPr>
              <a:t> je van </a:t>
            </a:r>
            <a:r>
              <a:rPr lang="en-US" sz="2000" dirty="0" err="1">
                <a:solidFill>
                  <a:srgbClr val="000000"/>
                </a:solidFill>
                <a:cs typeface="Calibri"/>
              </a:rPr>
              <a:t>kritisch</a:t>
            </a:r>
            <a:r>
              <a:rPr lang="en-US" sz="2000" dirty="0">
                <a:solidFill>
                  <a:srgbClr val="000000"/>
                </a:solidFill>
                <a:cs typeface="Calibri"/>
              </a:rPr>
              <a:t> </a:t>
            </a:r>
            <a:r>
              <a:rPr lang="en-US" sz="2000" dirty="0" err="1">
                <a:solidFill>
                  <a:srgbClr val="000000"/>
                </a:solidFill>
                <a:cs typeface="Calibri"/>
              </a:rPr>
              <a:t>denken</a:t>
            </a:r>
            <a:r>
              <a:rPr lang="en-US" sz="2000" dirty="0">
                <a:solidFill>
                  <a:srgbClr val="000000"/>
                </a:solidFill>
                <a:cs typeface="Calibri"/>
              </a:rPr>
              <a:t>?</a:t>
            </a:r>
          </a:p>
          <a:p>
            <a:pPr>
              <a:buFont typeface="Wingdings" panose="020B0604020202020204" pitchFamily="34" charset="0"/>
              <a:buChar char="Ø"/>
            </a:pPr>
            <a:r>
              <a:rPr lang="en-US" sz="2000" dirty="0" err="1">
                <a:solidFill>
                  <a:srgbClr val="000000"/>
                </a:solidFill>
                <a:cs typeface="Calibri"/>
              </a:rPr>
              <a:t>Waar</a:t>
            </a:r>
            <a:r>
              <a:rPr lang="en-US" sz="2000" dirty="0">
                <a:solidFill>
                  <a:srgbClr val="000000"/>
                </a:solidFill>
                <a:cs typeface="Calibri"/>
              </a:rPr>
              <a:t> </a:t>
            </a:r>
            <a:r>
              <a:rPr lang="en-US" sz="2000" dirty="0" err="1">
                <a:solidFill>
                  <a:srgbClr val="000000"/>
                </a:solidFill>
                <a:cs typeface="Calibri"/>
              </a:rPr>
              <a:t>kan</a:t>
            </a:r>
            <a:r>
              <a:rPr lang="en-US" sz="2000" dirty="0">
                <a:solidFill>
                  <a:srgbClr val="000000"/>
                </a:solidFill>
                <a:cs typeface="Calibri"/>
              </a:rPr>
              <a:t> je </a:t>
            </a:r>
            <a:r>
              <a:rPr lang="en-US" sz="2000" dirty="0" err="1">
                <a:solidFill>
                  <a:srgbClr val="000000"/>
                </a:solidFill>
                <a:cs typeface="Calibri"/>
              </a:rPr>
              <a:t>kritisch</a:t>
            </a:r>
            <a:r>
              <a:rPr lang="en-US" sz="2000" dirty="0">
                <a:solidFill>
                  <a:srgbClr val="000000"/>
                </a:solidFill>
                <a:cs typeface="Calibri"/>
              </a:rPr>
              <a:t> </a:t>
            </a:r>
            <a:r>
              <a:rPr lang="en-US" sz="2000" dirty="0" err="1">
                <a:solidFill>
                  <a:srgbClr val="000000"/>
                </a:solidFill>
                <a:cs typeface="Calibri"/>
              </a:rPr>
              <a:t>denken</a:t>
            </a:r>
            <a:r>
              <a:rPr lang="en-US" sz="2000" dirty="0">
                <a:solidFill>
                  <a:srgbClr val="000000"/>
                </a:solidFill>
                <a:cs typeface="Calibri"/>
              </a:rPr>
              <a:t> in de </a:t>
            </a:r>
            <a:r>
              <a:rPr lang="en-US" sz="2000" dirty="0" err="1">
                <a:solidFill>
                  <a:srgbClr val="000000"/>
                </a:solidFill>
                <a:cs typeface="Calibri"/>
              </a:rPr>
              <a:t>dagelijkse</a:t>
            </a:r>
            <a:r>
              <a:rPr lang="en-US" sz="2000" dirty="0">
                <a:solidFill>
                  <a:srgbClr val="000000"/>
                </a:solidFill>
                <a:cs typeface="Calibri"/>
              </a:rPr>
              <a:t> </a:t>
            </a:r>
            <a:r>
              <a:rPr lang="en-US" sz="2000" dirty="0" err="1">
                <a:solidFill>
                  <a:srgbClr val="000000"/>
                </a:solidFill>
                <a:cs typeface="Calibri"/>
              </a:rPr>
              <a:t>leven</a:t>
            </a:r>
            <a:r>
              <a:rPr lang="en-US" sz="2000" dirty="0">
                <a:solidFill>
                  <a:srgbClr val="000000"/>
                </a:solidFill>
                <a:cs typeface="Calibri"/>
              </a:rPr>
              <a:t> </a:t>
            </a:r>
            <a:r>
              <a:rPr lang="en-US" sz="2000" dirty="0" err="1">
                <a:solidFill>
                  <a:srgbClr val="000000"/>
                </a:solidFill>
                <a:cs typeface="Calibri"/>
              </a:rPr>
              <a:t>gebruiken</a:t>
            </a:r>
            <a:r>
              <a:rPr lang="en-US" sz="2000" dirty="0">
                <a:solidFill>
                  <a:srgbClr val="000000"/>
                </a:solidFill>
                <a:cs typeface="Calibri"/>
              </a:rPr>
              <a:t>?</a:t>
            </a:r>
          </a:p>
          <a:p>
            <a:pPr>
              <a:buFont typeface="Wingdings" panose="020B0604020202020204" pitchFamily="34" charset="0"/>
              <a:buChar char="Ø"/>
            </a:pPr>
            <a:endParaRPr lang="en-US" sz="2000" dirty="0">
              <a:solidFill>
                <a:srgbClr val="000000"/>
              </a:solidFill>
              <a:cs typeface="Calibri"/>
            </a:endParaRPr>
          </a:p>
          <a:p>
            <a:pPr>
              <a:buFont typeface="Wingdings" panose="020B0604020202020204" pitchFamily="34" charset="0"/>
              <a:buChar char="Ø"/>
            </a:pPr>
            <a:endParaRPr lang="en-US" sz="2000" dirty="0">
              <a:solidFill>
                <a:srgbClr val="000000"/>
              </a:solidFill>
              <a:cs typeface="Calibri"/>
            </a:endParaRPr>
          </a:p>
          <a:p>
            <a:pPr>
              <a:buFont typeface="Wingdings" panose="020B0604020202020204" pitchFamily="34" charset="0"/>
              <a:buChar char="Ø"/>
            </a:pPr>
            <a:endParaRPr lang="en-US" sz="2000" dirty="0">
              <a:solidFill>
                <a:srgbClr val="000000"/>
              </a:solidFill>
              <a:cs typeface="Calibri"/>
            </a:endParaRPr>
          </a:p>
        </p:txBody>
      </p:sp>
    </p:spTree>
    <p:extLst>
      <p:ext uri="{BB962C8B-B14F-4D97-AF65-F5344CB8AC3E}">
        <p14:creationId xmlns:p14="http://schemas.microsoft.com/office/powerpoint/2010/main" val="21705915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7E6EAFB7E375B4FA8D2FF7FD64788B7" ma:contentTypeVersion="13" ma:contentTypeDescription="Een nieuw document maken." ma:contentTypeScope="" ma:versionID="1057ca18d90d3d44c78a9ec972dc8a21">
  <xsd:schema xmlns:xsd="http://www.w3.org/2001/XMLSchema" xmlns:xs="http://www.w3.org/2001/XMLSchema" xmlns:p="http://schemas.microsoft.com/office/2006/metadata/properties" xmlns:ns3="0bfbde32-856c-4dfd-bc38-4322d606c322" xmlns:ns4="169eb86d-0fb8-4364-bb17-d27f6b2029d0" targetNamespace="http://schemas.microsoft.com/office/2006/metadata/properties" ma:root="true" ma:fieldsID="575e3b812ead2cde19bceb185dae1d97" ns3:_="" ns4:_="">
    <xsd:import namespace="0bfbde32-856c-4dfd-bc38-4322d606c322"/>
    <xsd:import namespace="169eb86d-0fb8-4364-bb17-d27f6b2029d0"/>
    <xsd:element name="properties">
      <xsd:complexType>
        <xsd:sequence>
          <xsd:element name="documentManagement">
            <xsd:complexType>
              <xsd:all>
                <xsd:element ref="ns3:SharedWithUsers" minOccurs="0"/>
                <xsd:element ref="ns3:SharedWithDetails" minOccurs="0"/>
                <xsd:element ref="ns3:SharingHintHash" minOccurs="0"/>
                <xsd:element ref="ns3:LastSharedByUser" minOccurs="0"/>
                <xsd:element ref="ns3:LastSharedByTim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fbde32-856c-4dfd-bc38-4322d606c322"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SharingHintHash" ma:index="10" nillable="true" ma:displayName="Hint-hash delen" ma:description="" ma:hidden="true" ma:internalName="SharingHintHash" ma:readOnly="true">
      <xsd:simpleType>
        <xsd:restriction base="dms:Text"/>
      </xsd:simpleType>
    </xsd:element>
    <xsd:element name="LastSharedByUser" ma:index="11" nillable="true" ma:displayName="Laatst gedeeld, per gebruiker" ma:description="" ma:internalName="LastSharedByUser" ma:readOnly="true">
      <xsd:simpleType>
        <xsd:restriction base="dms:Note">
          <xsd:maxLength value="255"/>
        </xsd:restriction>
      </xsd:simpleType>
    </xsd:element>
    <xsd:element name="LastSharedByTime" ma:index="12" nillable="true" ma:displayName="Laatst gedeeld, per tijdstip"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169eb86d-0fb8-4364-bb17-d27f6b2029d0"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Location" ma:index="18" nillable="true" ma:displayName="MediaServiceLocation" ma:internalName="MediaServiceLocatio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3ECABD8-0B58-4EE2-B0FD-97FA5AF951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fbde32-856c-4dfd-bc38-4322d606c322"/>
    <ds:schemaRef ds:uri="169eb86d-0fb8-4364-bb17-d27f6b2029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1D05F34-0AF3-491C-A673-29A2C033ABD6}">
  <ds:schemaRefs>
    <ds:schemaRef ds:uri="http://purl.org/dc/elements/1.1/"/>
    <ds:schemaRef ds:uri="http://schemas.microsoft.com/office/2006/metadata/properties"/>
    <ds:schemaRef ds:uri="0bfbde32-856c-4dfd-bc38-4322d606c322"/>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169eb86d-0fb8-4364-bb17-d27f6b2029d0"/>
    <ds:schemaRef ds:uri="http://www.w3.org/XML/1998/namespace"/>
    <ds:schemaRef ds:uri="http://purl.org/dc/dcmitype/"/>
  </ds:schemaRefs>
</ds:datastoreItem>
</file>

<file path=customXml/itemProps3.xml><?xml version="1.0" encoding="utf-8"?>
<ds:datastoreItem xmlns:ds="http://schemas.openxmlformats.org/officeDocument/2006/customXml" ds:itemID="{9BFC3B44-C078-4729-956B-C7B456330B2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55</TotalTime>
  <Words>1016</Words>
  <Application>Microsoft Office PowerPoint</Application>
  <PresentationFormat>Breedbeeld</PresentationFormat>
  <Paragraphs>96</Paragraphs>
  <Slides>7</Slides>
  <Notes>7</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vt:i4>
      </vt:variant>
    </vt:vector>
  </HeadingPairs>
  <TitlesOfParts>
    <vt:vector size="12" baseType="lpstr">
      <vt:lpstr>Arial</vt:lpstr>
      <vt:lpstr>Calibri</vt:lpstr>
      <vt:lpstr>Calibri Light</vt:lpstr>
      <vt:lpstr>Wingdings</vt:lpstr>
      <vt:lpstr>office theme</vt:lpstr>
      <vt:lpstr>Workshop Kritische denkvaardigheden</vt:lpstr>
      <vt:lpstr>Aan het eind van deze workshop kan je:</vt:lpstr>
      <vt:lpstr>Programma:</vt:lpstr>
      <vt:lpstr>Denk even over de volgende vragen na:</vt:lpstr>
      <vt:lpstr>Aan de slag</vt:lpstr>
      <vt:lpstr>De kaartjes met vragen</vt:lpstr>
      <vt:lpstr>Doelen-check: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Kritische denkvaardigheden</dc:title>
  <dc:creator>Luba Tomic - Spektor</dc:creator>
  <cp:lastModifiedBy>Arwen van Stigt</cp:lastModifiedBy>
  <cp:revision>31</cp:revision>
  <dcterms:created xsi:type="dcterms:W3CDTF">2020-05-29T21:15:50Z</dcterms:created>
  <dcterms:modified xsi:type="dcterms:W3CDTF">2022-05-10T14:42:37Z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0x010100B7E6EAFB7E375B4FA8D2FF7FD64788B7</vt:lpwstr>
  </property>
</Properties>
</file>