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6" r:id="rId5"/>
    <p:sldId id="258" r:id="rId6"/>
    <p:sldId id="277" r:id="rId7"/>
    <p:sldId id="259" r:id="rId8"/>
    <p:sldId id="276" r:id="rId9"/>
    <p:sldId id="263" r:id="rId10"/>
    <p:sldId id="274" r:id="rId11"/>
    <p:sldId id="265" r:id="rId12"/>
    <p:sldId id="279" r:id="rId13"/>
    <p:sldId id="275"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roen Wever" initials="JW" lastIdx="4" clrIdx="0">
    <p:extLst>
      <p:ext uri="{19B8F6BF-5375-455C-9EA6-DF929625EA0E}">
        <p15:presenceInfo xmlns:p15="http://schemas.microsoft.com/office/powerpoint/2012/main" userId="S-1-5-21-988299426-728374078-612134452-72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314" autoAdjust="0"/>
    <p:restoredTop sz="57110" autoAdjust="0"/>
  </p:normalViewPr>
  <p:slideViewPr>
    <p:cSldViewPr snapToGrid="0">
      <p:cViewPr>
        <p:scale>
          <a:sx n="30" d="100"/>
          <a:sy n="30" d="100"/>
        </p:scale>
        <p:origin x="384"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ba Tomic - Spektor" userId="41a277a7-b1a8-4c93-825f-c14730e21da9" providerId="ADAL" clId="{6A5325C1-88EA-4FC6-94AB-847E5C2007FB}"/>
    <pc:docChg chg="custSel">
      <pc:chgData name="Luba Tomic - Spektor" userId="41a277a7-b1a8-4c93-825f-c14730e21da9" providerId="ADAL" clId="{6A5325C1-88EA-4FC6-94AB-847E5C2007FB}" dt="2020-10-27T14:44:51.571" v="0" actId="1592"/>
      <pc:docMkLst>
        <pc:docMk/>
      </pc:docMkLst>
      <pc:sldChg chg="delCm">
        <pc:chgData name="Luba Tomic - Spektor" userId="41a277a7-b1a8-4c93-825f-c14730e21da9" providerId="ADAL" clId="{6A5325C1-88EA-4FC6-94AB-847E5C2007FB}" dt="2020-10-27T14:44:51.571" v="0" actId="1592"/>
        <pc:sldMkLst>
          <pc:docMk/>
          <pc:sldMk cId="109857222"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A1E91-1860-46E3-B830-7A1CFCB194A7}" type="datetimeFigureOut">
              <a:rPr lang="nl-NL" smtClean="0"/>
              <a:t>10-5-2022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0BEAA9-E2D2-4FEB-BFF9-533B4EEEC041}" type="slidenum">
              <a:rPr lang="nl-NL" smtClean="0"/>
              <a:t>‹nr.›</a:t>
            </a:fld>
            <a:endParaRPr lang="nl-NL"/>
          </a:p>
        </p:txBody>
      </p:sp>
    </p:spTree>
    <p:extLst>
      <p:ext uri="{BB962C8B-B14F-4D97-AF65-F5344CB8AC3E}">
        <p14:creationId xmlns:p14="http://schemas.microsoft.com/office/powerpoint/2010/main" val="3299845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smtClean="0"/>
              <a:t>Uitgebreide versie</a:t>
            </a:r>
          </a:p>
          <a:p>
            <a:endParaRPr lang="nl-NL" dirty="0" smtClean="0"/>
          </a:p>
          <a:p>
            <a:endParaRPr lang="nl-NL" dirty="0" smtClean="0"/>
          </a:p>
          <a:p>
            <a:r>
              <a:rPr lang="nl-NL" dirty="0" smtClean="0"/>
              <a:t>Deze</a:t>
            </a:r>
            <a:r>
              <a:rPr lang="nl-NL" baseline="0" dirty="0" smtClean="0"/>
              <a:t> </a:t>
            </a:r>
            <a:r>
              <a:rPr lang="nl-NL" baseline="0" dirty="0"/>
              <a:t>workshop is bedoeld voor de niveau 3 – 4 MBO/ </a:t>
            </a:r>
            <a:r>
              <a:rPr lang="nl-NL" baseline="0" dirty="0" err="1"/>
              <a:t>Burgerschapsdag</a:t>
            </a:r>
            <a:r>
              <a:rPr lang="nl-NL" baseline="0" dirty="0"/>
              <a:t> / Duur</a:t>
            </a:r>
            <a:r>
              <a:rPr lang="nl-NL" baseline="0" dirty="0" smtClean="0"/>
              <a:t>: +/- </a:t>
            </a:r>
            <a:r>
              <a:rPr lang="nl-NL" baseline="0" dirty="0"/>
              <a:t>4 uur </a:t>
            </a:r>
            <a:r>
              <a:rPr lang="nl-NL" baseline="0" dirty="0" smtClean="0"/>
              <a:t>(of 4 lessen van 1 uur)</a:t>
            </a:r>
            <a:endParaRPr lang="nl-NL" baseline="0" dirty="0"/>
          </a:p>
          <a:p>
            <a:r>
              <a:rPr lang="nl-NL" baseline="0" dirty="0"/>
              <a:t>Werkvorm: kringgesprek en werk in groepjes</a:t>
            </a:r>
          </a:p>
          <a:p>
            <a:endParaRPr lang="nl-NL" b="1" dirty="0"/>
          </a:p>
          <a:p>
            <a:r>
              <a:rPr lang="nl-NL" b="1" dirty="0"/>
              <a:t>Informatie voor de docent:</a:t>
            </a:r>
          </a:p>
          <a:p>
            <a:endParaRPr lang="nl-NL" dirty="0"/>
          </a:p>
          <a:p>
            <a:r>
              <a:rPr lang="nl-NL" dirty="0"/>
              <a:t>Waarom “Kritische denkvaardigheden” bij Burgerschapsonderwijs</a:t>
            </a:r>
            <a:r>
              <a:rPr lang="nl-NL" baseline="0" dirty="0"/>
              <a:t> hoort?</a:t>
            </a:r>
          </a:p>
          <a:p>
            <a:endParaRPr lang="nl-NL" baseline="0" dirty="0"/>
          </a:p>
          <a:p>
            <a:r>
              <a:rPr lang="nl-NL" dirty="0"/>
              <a:t>Burgerschap wordt in feite al vrij lang gekenmerkt door drie aspecten: kennis, gedrag en vaardigheden (</a:t>
            </a:r>
            <a:r>
              <a:rPr lang="nl-NL" dirty="0" err="1"/>
              <a:t>Geboers</a:t>
            </a:r>
            <a:r>
              <a:rPr lang="nl-NL" dirty="0"/>
              <a:t> et al., 2013). In 2017 presenteerde de Europese Commissie het doel van burgerschapsonderwijs als de ontwikkeling van deze drie aspecten in vier brede domeinen: (1) effectieve en constructieve interactie met anderen; (2) kritisch denken; (3) maatschappelijk verstandig gedrag; (4) zich op een democratische manier gedragen (De Coster &amp; </a:t>
            </a:r>
            <a:r>
              <a:rPr lang="nl-NL" dirty="0" err="1"/>
              <a:t>Sigalas</a:t>
            </a:r>
            <a:r>
              <a:rPr lang="nl-NL" dirty="0"/>
              <a:t>, 2017). </a:t>
            </a:r>
          </a:p>
          <a:p>
            <a:r>
              <a:rPr lang="nl-NL" dirty="0"/>
              <a:t>Burgerschapsonderwijs bestaat dus uit veel meer dan ‘burgerlijk gedrag’, en één fundamenteel aspect ervan is het vermogen om over de wereld te kunnen reflecteren, argumentatie te kunnen ontwikkelen op basis van feiten, en relaties en verbindingen tussen verschillende elementen te kunnen leggen. Met andere woorden, wat alle vier de domeinen verbindt is het tweede domein en een van de zogenaamde 21st-century skills: het kritisch denken.</a:t>
            </a:r>
          </a:p>
          <a:p>
            <a:endParaRPr lang="nl-NL" dirty="0"/>
          </a:p>
          <a:p>
            <a:r>
              <a:rPr lang="nl-NL" b="1" dirty="0"/>
              <a:t>Kern van deze les:</a:t>
            </a:r>
          </a:p>
          <a:p>
            <a:endParaRPr lang="nl-NL" dirty="0"/>
          </a:p>
          <a:p>
            <a:r>
              <a:rPr lang="nl-NL" sz="1200" b="1" i="0" kern="1200" dirty="0">
                <a:solidFill>
                  <a:schemeClr val="tx1"/>
                </a:solidFill>
                <a:effectLst/>
                <a:latin typeface="+mn-lt"/>
                <a:ea typeface="+mn-ea"/>
                <a:cs typeface="+mn-cs"/>
              </a:rPr>
              <a:t>Kritisch denken</a:t>
            </a:r>
            <a:r>
              <a:rPr lang="nl-NL" sz="1200" b="0" i="0" kern="1200" dirty="0">
                <a:solidFill>
                  <a:schemeClr val="tx1"/>
                </a:solidFill>
                <a:effectLst/>
                <a:latin typeface="+mn-lt"/>
                <a:ea typeface="+mn-ea"/>
                <a:cs typeface="+mn-cs"/>
              </a:rPr>
              <a:t> betekent </a:t>
            </a:r>
            <a:r>
              <a:rPr lang="nl-NL" sz="1200" b="0" i="1" kern="1200" dirty="0">
                <a:solidFill>
                  <a:schemeClr val="tx1"/>
                </a:solidFill>
                <a:effectLst/>
                <a:latin typeface="+mn-lt"/>
                <a:ea typeface="+mn-ea"/>
                <a:cs typeface="+mn-cs"/>
              </a:rPr>
              <a:t>‘redeneren en reflecteren voordat je een standpunt inneemt of een besluit neemt hoe te handelen en dat je kunt verklaren waarop dat standpunt/besluit is gebaseerd’</a:t>
            </a:r>
            <a:r>
              <a:rPr lang="nl-NL" sz="1200" b="0" i="0" kern="1200" dirty="0">
                <a:solidFill>
                  <a:schemeClr val="tx1"/>
                </a:solidFill>
                <a:effectLst/>
                <a:latin typeface="+mn-lt"/>
                <a:ea typeface="+mn-ea"/>
                <a:cs typeface="+mn-cs"/>
              </a:rPr>
              <a:t>.</a:t>
            </a:r>
          </a:p>
          <a:p>
            <a:r>
              <a:rPr lang="nl-NL" sz="1200" b="0" i="0" kern="1200" dirty="0">
                <a:solidFill>
                  <a:schemeClr val="tx1"/>
                </a:solidFill>
                <a:effectLst/>
                <a:latin typeface="+mn-lt"/>
                <a:ea typeface="+mn-ea"/>
                <a:cs typeface="+mn-cs"/>
              </a:rPr>
              <a:t>Het leert studenten om aannames te onderzoeken, zorgvuldig afwegingen te maken en nieuwe ideeën te verkennen. Het bereidt studenten voor op hun toekomstige professionele beroepsuitoefening waarin van hen verwacht wordt dat zij weloverwogen beslissingen kunnen nemen.</a:t>
            </a:r>
          </a:p>
          <a:p>
            <a:r>
              <a:rPr lang="nl-NL" dirty="0"/>
              <a:t>Kritisch denken is onderdeel van de zogenoemde 21ste-eeuwse vaardigheden en binnen dit kader is er nog steeds aandacht voor in het onderwijs. Als 21ste-eeuwse vaardigheid maakt kritisch denken studenten weerbaar, zelfstandig en wendbaar.</a:t>
            </a:r>
          </a:p>
          <a:p>
            <a:r>
              <a:rPr lang="nl-NL" dirty="0"/>
              <a:t>Iemand is pas een kritisch denker als hij de vaardigheden om tot een kritische gedachte te komen, ook toepast. Om de kritische denkvaardigheden toe te passen moet hij gemotiveerd zijn om een kritische houding aan te nemen: de denker heeft als het ware een kritische geest.</a:t>
            </a:r>
          </a:p>
          <a:p>
            <a:r>
              <a:rPr lang="nl-NL" sz="1200" b="0" i="0" kern="1200" dirty="0">
                <a:solidFill>
                  <a:schemeClr val="tx1"/>
                </a:solidFill>
                <a:effectLst/>
                <a:latin typeface="+mn-lt"/>
                <a:ea typeface="+mn-ea"/>
                <a:cs typeface="+mn-cs"/>
              </a:rPr>
              <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 </a:t>
            </a:r>
          </a:p>
          <a:p>
            <a:r>
              <a:rPr lang="nl-NL" sz="1200" b="0" i="0" kern="1200" dirty="0">
                <a:solidFill>
                  <a:schemeClr val="tx1"/>
                </a:solidFill>
                <a:effectLst/>
                <a:latin typeface="+mn-lt"/>
                <a:ea typeface="+mn-ea"/>
                <a:cs typeface="+mn-cs"/>
              </a:rPr>
              <a:t>Kritisch denken ondersteunt het leerproces en de transfer van het geleerde. Het helpt studenten om informatie beter te selecteren, te verwerken en te integreren in de eigen kennisbasis. Ook in situaties die </a:t>
            </a:r>
            <a:r>
              <a:rPr lang="nl-NL" sz="1200" b="0" i="0" kern="1200" dirty="0" err="1">
                <a:solidFill>
                  <a:schemeClr val="tx1"/>
                </a:solidFill>
                <a:effectLst/>
                <a:latin typeface="+mn-lt"/>
                <a:ea typeface="+mn-ea"/>
                <a:cs typeface="+mn-cs"/>
              </a:rPr>
              <a:t>domeinoverstijgend</a:t>
            </a:r>
            <a:r>
              <a:rPr lang="nl-NL" sz="1200" b="0" i="0" kern="1200" dirty="0">
                <a:solidFill>
                  <a:schemeClr val="tx1"/>
                </a:solidFill>
                <a:effectLst/>
                <a:latin typeface="+mn-lt"/>
                <a:ea typeface="+mn-ea"/>
                <a:cs typeface="+mn-cs"/>
              </a:rPr>
              <a:t> zijn of situaties die anders zijn dan de context waarin er geleerd werd.</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 </a:t>
            </a:r>
          </a:p>
          <a:p>
            <a:r>
              <a:rPr lang="nl-NL" sz="1200" b="0" i="0" kern="1200" dirty="0">
                <a:solidFill>
                  <a:schemeClr val="tx1"/>
                </a:solidFill>
                <a:effectLst/>
                <a:latin typeface="+mn-lt"/>
                <a:ea typeface="+mn-ea"/>
                <a:cs typeface="+mn-cs"/>
              </a:rPr>
              <a:t>Kritisch denken komt van pas bij beslissingen in het persoonlijk leven en bij de verantwoordelijkheid als burger in onze maatschappij om standpunten uit te dragen.</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 Tenslotte draagt kritisch denken bij aan het ‘blijven leren’ na afstuderen en het kunnen maken van de overstap (de transitie) naar een nieuwe rol in de maatschappij.</a:t>
            </a:r>
          </a:p>
          <a:p>
            <a:endParaRPr lang="nl-NL" dirty="0"/>
          </a:p>
          <a:p>
            <a:endParaRPr lang="nl-NL" dirty="0"/>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1</a:t>
            </a:fld>
            <a:endParaRPr lang="nl-NL"/>
          </a:p>
        </p:txBody>
      </p:sp>
    </p:spTree>
    <p:extLst>
      <p:ext uri="{BB962C8B-B14F-4D97-AF65-F5344CB8AC3E}">
        <p14:creationId xmlns:p14="http://schemas.microsoft.com/office/powerpoint/2010/main" val="3703078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assistent pakt een willekeurige vraag</a:t>
            </a:r>
          </a:p>
          <a:p>
            <a:r>
              <a:rPr lang="nl-NL" dirty="0"/>
              <a:t>Beide teams denken een minuut na over argumenten en wijzen een spreker aan</a:t>
            </a:r>
          </a:p>
          <a:p>
            <a:r>
              <a:rPr lang="nl-NL" dirty="0"/>
              <a:t>Beide teams mogen met hun argumenten komen</a:t>
            </a:r>
          </a:p>
          <a:p>
            <a:r>
              <a:rPr lang="nl-NL" dirty="0"/>
              <a:t>De jury geeft feedback op de argumenten en let daarbij op de sterkte van een argument: is het argument helder, overtuigend? </a:t>
            </a:r>
          </a:p>
          <a:p>
            <a:r>
              <a:rPr lang="nl-NL" dirty="0"/>
              <a:t>Jury geeft geen mening over de inhoud van de argumenten.</a:t>
            </a:r>
          </a:p>
          <a:p>
            <a:r>
              <a:rPr lang="nl-NL" dirty="0"/>
              <a:t>Vervolgens mogen beide teams nog een keer nadenken over argumenten en opnieuw een spreker aanwijzen. </a:t>
            </a:r>
          </a:p>
          <a:p>
            <a:r>
              <a:rPr lang="nl-NL" dirty="0"/>
              <a:t>De jury geeft punten aan het best gehoorde argument. </a:t>
            </a:r>
          </a:p>
          <a:p>
            <a:endParaRPr lang="nl-NL" dirty="0"/>
          </a:p>
          <a:p>
            <a:r>
              <a:rPr lang="nl-NL" dirty="0"/>
              <a:t>De vragen op de kaartjes:</a:t>
            </a:r>
          </a:p>
          <a:p>
            <a:pPr marL="171450" indent="-171450">
              <a:buFontTx/>
              <a:buChar char="-"/>
            </a:pPr>
            <a:r>
              <a:rPr lang="nl-NL" dirty="0"/>
              <a:t>Is vrijheid belangrijker dan eten?</a:t>
            </a:r>
          </a:p>
          <a:p>
            <a:pPr marL="171450" indent="-171450">
              <a:buFontTx/>
              <a:buChar char="-"/>
            </a:pPr>
            <a:r>
              <a:rPr lang="nl-NL" dirty="0"/>
              <a:t>Ben je vrij als je ouders alles goed vinden?</a:t>
            </a:r>
          </a:p>
          <a:p>
            <a:pPr marL="171450" indent="-171450">
              <a:buFontTx/>
              <a:buChar char="-"/>
            </a:pPr>
            <a:r>
              <a:rPr lang="nl-NL" dirty="0"/>
              <a:t>Is stemmen tijdens verkiezingen belangrijk?</a:t>
            </a:r>
          </a:p>
          <a:p>
            <a:pPr marL="171450" indent="-171450">
              <a:buFontTx/>
              <a:buChar char="-"/>
            </a:pPr>
            <a:r>
              <a:rPr lang="nl-NL" dirty="0"/>
              <a:t>Zijn wetten altijd goed voor de mens?</a:t>
            </a:r>
          </a:p>
          <a:p>
            <a:pPr marL="171450" indent="-171450">
              <a:buFontTx/>
              <a:buChar char="-"/>
            </a:pPr>
            <a:r>
              <a:rPr lang="nl-NL" dirty="0"/>
              <a:t>Zijn wij vrij om onze mening te uiten?</a:t>
            </a:r>
          </a:p>
        </p:txBody>
      </p:sp>
      <p:sp>
        <p:nvSpPr>
          <p:cNvPr id="4" name="Tijdelijke aanduiding voor dianummer 3"/>
          <p:cNvSpPr>
            <a:spLocks noGrp="1"/>
          </p:cNvSpPr>
          <p:nvPr>
            <p:ph type="sldNum" sz="quarter" idx="5"/>
          </p:nvPr>
        </p:nvSpPr>
        <p:spPr/>
        <p:txBody>
          <a:bodyPr/>
          <a:lstStyle/>
          <a:p>
            <a:fld id="{A70BEAA9-E2D2-4FEB-BFF9-533B4EEEC041}" type="slidenum">
              <a:rPr lang="nl-NL" smtClean="0"/>
              <a:t>10</a:t>
            </a:fld>
            <a:endParaRPr lang="nl-NL"/>
          </a:p>
        </p:txBody>
      </p:sp>
    </p:spTree>
    <p:extLst>
      <p:ext uri="{BB962C8B-B14F-4D97-AF65-F5344CB8AC3E}">
        <p14:creationId xmlns:p14="http://schemas.microsoft.com/office/powerpoint/2010/main" val="1801759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Leraar vraagt</a:t>
            </a:r>
            <a:r>
              <a:rPr lang="nl-NL" baseline="0" dirty="0"/>
              <a:t> om naar de eigen antwoorden te kijken die leerlingen aan het begin van de workshop hebben geschreven en vraagt of iemand zijn antwoord nog kan bijstellen. (Hoe?)</a:t>
            </a:r>
            <a:endParaRPr lang="nl-NL" dirty="0"/>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11</a:t>
            </a:fld>
            <a:endParaRPr lang="nl-NL"/>
          </a:p>
        </p:txBody>
      </p:sp>
    </p:spTree>
    <p:extLst>
      <p:ext uri="{BB962C8B-B14F-4D97-AF65-F5344CB8AC3E}">
        <p14:creationId xmlns:p14="http://schemas.microsoft.com/office/powerpoint/2010/main" val="3475891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smtClean="0">
                <a:solidFill>
                  <a:srgbClr val="FF0000"/>
                </a:solidFill>
              </a:rPr>
              <a:t>Inleiding</a:t>
            </a:r>
            <a:r>
              <a:rPr lang="nl-NL" b="1" dirty="0">
                <a:solidFill>
                  <a:srgbClr val="FF0000"/>
                </a:solidFill>
              </a:rPr>
              <a:t>:</a:t>
            </a:r>
          </a:p>
          <a:p>
            <a:r>
              <a:rPr lang="nl-NL" dirty="0">
                <a:solidFill>
                  <a:srgbClr val="FF0000"/>
                </a:solidFill>
              </a:rPr>
              <a:t>Met</a:t>
            </a:r>
            <a:r>
              <a:rPr lang="nl-NL" baseline="0" dirty="0">
                <a:solidFill>
                  <a:srgbClr val="FF0000"/>
                </a:solidFill>
              </a:rPr>
              <a:t> behulp van deze workshop willen wij een bijdragen aan de democratische burgerschapsvorming van jongeren. Een democratisch burger heeft kennis van de instituties van het democratisch bestuur. Wij zien democratie als een vorm van samenleven, een manier waarop mensen hun ideeën en ervaringen met elkaar uitwisselen, daarover met elkaar communiceren. Dit doen ze in de erkenning van wederzijdse belangen van individuen en groepen. De belangrijkste waarden in het democratisch samenleven zijn de erkenning van verschil (diversiteit) en het individuele recht van mensen te zijn wie ze willen zijn (autonomie). </a:t>
            </a:r>
          </a:p>
          <a:p>
            <a:r>
              <a:rPr lang="nl-NL" baseline="0" dirty="0">
                <a:solidFill>
                  <a:srgbClr val="FF0000"/>
                </a:solidFill>
              </a:rPr>
              <a:t>De andere waarden zijn afgeleid van de voorwaarden om geweldloos met elkaar samen te leven. Een belangrijke competentie van de democratisch burger is oordeelkundigheid. Om democratisch samenleven te ontwikkelen en te verduurzamen is het ook nodig dat burgers de wil en het vermogen hebben om met anderen, vooral als die anders zijn, in dialoog te gaan. </a:t>
            </a:r>
          </a:p>
          <a:p>
            <a:r>
              <a:rPr lang="nl-NL" dirty="0">
                <a:solidFill>
                  <a:srgbClr val="FF0000"/>
                </a:solidFill>
              </a:rPr>
              <a:t>Een goede kritisch denker is nieuwsgierig, onbevooroordeeld, flexibel, wil goed geïnformeerd zijn, is bereid om andere perspectieven in te nemen en reflecteert op het eigen denkproces. Deze houdingen zijn nodig om te kunnen oordelen, om besluiten te onderbouwen en om de eigen argumenten en die van anderen te evalueren. </a:t>
            </a:r>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2</a:t>
            </a:fld>
            <a:endParaRPr lang="nl-NL"/>
          </a:p>
        </p:txBody>
      </p:sp>
    </p:spTree>
    <p:extLst>
      <p:ext uri="{BB962C8B-B14F-4D97-AF65-F5344CB8AC3E}">
        <p14:creationId xmlns:p14="http://schemas.microsoft.com/office/powerpoint/2010/main" val="705005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smtClean="0">
                <a:solidFill>
                  <a:schemeClr val="tx1"/>
                </a:solidFill>
                <a:effectLst/>
                <a:latin typeface="+mn-lt"/>
                <a:ea typeface="+mn-ea"/>
                <a:cs typeface="+mn-cs"/>
              </a:rPr>
              <a:t>Verhalen </a:t>
            </a:r>
            <a:r>
              <a:rPr lang="nl-NL" sz="1200" b="0" i="0" kern="1200" dirty="0">
                <a:solidFill>
                  <a:schemeClr val="tx1"/>
                </a:solidFill>
                <a:effectLst/>
                <a:latin typeface="+mn-lt"/>
                <a:ea typeface="+mn-ea"/>
                <a:cs typeface="+mn-cs"/>
              </a:rPr>
              <a:t>van en over </a:t>
            </a:r>
            <a:r>
              <a:rPr lang="nl-NL" sz="1200" b="0" i="0" kern="1200" dirty="0" err="1">
                <a:solidFill>
                  <a:schemeClr val="tx1"/>
                </a:solidFill>
                <a:effectLst/>
                <a:latin typeface="+mn-lt"/>
                <a:ea typeface="+mn-ea"/>
                <a:cs typeface="+mn-cs"/>
              </a:rPr>
              <a:t>Mullah</a:t>
            </a:r>
            <a:r>
              <a:rPr lang="nl-NL" sz="1200" b="0" i="0" kern="1200" dirty="0">
                <a:solidFill>
                  <a:schemeClr val="tx1"/>
                </a:solidFill>
                <a:effectLst/>
                <a:latin typeface="+mn-lt"/>
                <a:ea typeface="+mn-ea"/>
                <a:cs typeface="+mn-cs"/>
              </a:rPr>
              <a:t> </a:t>
            </a:r>
            <a:r>
              <a:rPr lang="nl-NL" sz="1200" b="0" i="0" kern="1200" dirty="0" err="1">
                <a:solidFill>
                  <a:schemeClr val="tx1"/>
                </a:solidFill>
                <a:effectLst/>
                <a:latin typeface="+mn-lt"/>
                <a:ea typeface="+mn-ea"/>
                <a:cs typeface="+mn-cs"/>
              </a:rPr>
              <a:t>Nasrudin</a:t>
            </a:r>
            <a:r>
              <a:rPr lang="nl-NL" sz="1200" b="0" i="0" kern="1200" dirty="0">
                <a:solidFill>
                  <a:schemeClr val="tx1"/>
                </a:solidFill>
                <a:effectLst/>
                <a:latin typeface="+mn-lt"/>
                <a:ea typeface="+mn-ea"/>
                <a:cs typeface="+mn-cs"/>
              </a:rPr>
              <a:t> zijn wijd verspreid over de wereld. De verhalen bevatten wijsheid die met humor wordt gebracht. Ongemakkelijke of zelfs schokkende waarheden worden op een zodanige wijze verteld dat niemand voor het hoofd wordt gestoten. </a:t>
            </a:r>
            <a:r>
              <a:rPr lang="nl-NL" sz="1200" b="0" i="0" kern="1200" dirty="0" err="1">
                <a:solidFill>
                  <a:schemeClr val="tx1"/>
                </a:solidFill>
                <a:effectLst/>
                <a:latin typeface="+mn-lt"/>
                <a:ea typeface="+mn-ea"/>
                <a:cs typeface="+mn-cs"/>
              </a:rPr>
              <a:t>Nasrudin</a:t>
            </a:r>
            <a:r>
              <a:rPr lang="nl-NL" sz="1200" b="0" i="0" kern="1200" dirty="0">
                <a:solidFill>
                  <a:schemeClr val="tx1"/>
                </a:solidFill>
                <a:effectLst/>
                <a:latin typeface="+mn-lt"/>
                <a:ea typeface="+mn-ea"/>
                <a:cs typeface="+mn-cs"/>
              </a:rPr>
              <a:t> neemt je bij de neus voordat je het in de gaten hebt en je moet wel glimlachen omdat hij je een spiegel voorhoud waarmee je eigen zwakheden zichtbaar worden.</a:t>
            </a:r>
            <a:endParaRPr lang="nl-NL" sz="1200" b="1" i="0" kern="1200" dirty="0">
              <a:solidFill>
                <a:schemeClr val="tx1"/>
              </a:solidFill>
              <a:effectLst/>
              <a:latin typeface="+mn-lt"/>
              <a:ea typeface="+mn-ea"/>
              <a:cs typeface="+mn-cs"/>
            </a:endParaRPr>
          </a:p>
          <a:p>
            <a:endParaRPr lang="nl-NL" sz="1200" b="1" i="0" kern="1200" dirty="0">
              <a:solidFill>
                <a:schemeClr val="tx1"/>
              </a:solidFill>
              <a:effectLst/>
              <a:latin typeface="+mn-lt"/>
              <a:ea typeface="+mn-ea"/>
              <a:cs typeface="+mn-cs"/>
            </a:endParaRPr>
          </a:p>
          <a:p>
            <a:r>
              <a:rPr lang="nl-NL" sz="1200" b="1" i="0" kern="1200" dirty="0" err="1">
                <a:solidFill>
                  <a:schemeClr val="tx1"/>
                </a:solidFill>
                <a:effectLst/>
                <a:latin typeface="+mn-lt"/>
                <a:ea typeface="+mn-ea"/>
                <a:cs typeface="+mn-cs"/>
              </a:rPr>
              <a:t>Nasrudin</a:t>
            </a:r>
            <a:r>
              <a:rPr lang="nl-NL" sz="1200" b="1" i="0" kern="1200" dirty="0">
                <a:solidFill>
                  <a:schemeClr val="tx1"/>
                </a:solidFill>
                <a:effectLst/>
                <a:latin typeface="+mn-lt"/>
                <a:ea typeface="+mn-ea"/>
                <a:cs typeface="+mn-cs"/>
              </a:rPr>
              <a:t> op zijn ezel.</a:t>
            </a:r>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Op een dag reed </a:t>
            </a:r>
            <a:r>
              <a:rPr lang="nl-NL" sz="1200" b="0" i="0" kern="1200" dirty="0" err="1">
                <a:solidFill>
                  <a:schemeClr val="tx1"/>
                </a:solidFill>
                <a:effectLst/>
                <a:latin typeface="+mn-lt"/>
                <a:ea typeface="+mn-ea"/>
                <a:cs typeface="+mn-cs"/>
              </a:rPr>
              <a:t>Mullah</a:t>
            </a:r>
            <a:r>
              <a:rPr lang="nl-NL" sz="1200" b="0" i="0" kern="1200" dirty="0">
                <a:solidFill>
                  <a:schemeClr val="tx1"/>
                </a:solidFill>
                <a:effectLst/>
                <a:latin typeface="+mn-lt"/>
                <a:ea typeface="+mn-ea"/>
                <a:cs typeface="+mn-cs"/>
              </a:rPr>
              <a:t> achterstevoren op zijn ezel, dus met zijn neus in de richting van de staart.</a:t>
            </a:r>
            <a:br>
              <a:rPr lang="nl-NL" sz="1200" b="0" i="0" kern="1200" dirty="0">
                <a:solidFill>
                  <a:schemeClr val="tx1"/>
                </a:solidFill>
                <a:effectLst/>
                <a:latin typeface="+mn-lt"/>
                <a:ea typeface="+mn-ea"/>
                <a:cs typeface="+mn-cs"/>
              </a:rPr>
            </a:br>
            <a:r>
              <a:rPr lang="nl-NL" sz="1200" b="0" i="1" kern="1200" dirty="0">
                <a:solidFill>
                  <a:schemeClr val="tx1"/>
                </a:solidFill>
                <a:effectLst/>
                <a:latin typeface="+mn-lt"/>
                <a:ea typeface="+mn-ea"/>
                <a:cs typeface="+mn-cs"/>
              </a:rPr>
              <a:t>"</a:t>
            </a:r>
            <a:r>
              <a:rPr lang="nl-NL" sz="1200" b="0" i="1" kern="1200" dirty="0" err="1">
                <a:solidFill>
                  <a:schemeClr val="tx1"/>
                </a:solidFill>
                <a:effectLst/>
                <a:latin typeface="+mn-lt"/>
                <a:ea typeface="+mn-ea"/>
                <a:cs typeface="+mn-cs"/>
              </a:rPr>
              <a:t>Mullah</a:t>
            </a:r>
            <a:r>
              <a:rPr lang="nl-NL" sz="1200" b="0" i="1" kern="1200" dirty="0">
                <a:solidFill>
                  <a:schemeClr val="tx1"/>
                </a:solidFill>
                <a:effectLst/>
                <a:latin typeface="+mn-lt"/>
                <a:ea typeface="+mn-ea"/>
                <a:cs typeface="+mn-cs"/>
              </a:rPr>
              <a:t>"</a:t>
            </a:r>
            <a:r>
              <a:rPr lang="nl-NL" sz="1200" b="0" i="0" kern="1200" dirty="0">
                <a:solidFill>
                  <a:schemeClr val="tx1"/>
                </a:solidFill>
                <a:effectLst/>
                <a:latin typeface="+mn-lt"/>
                <a:ea typeface="+mn-ea"/>
                <a:cs typeface="+mn-cs"/>
              </a:rPr>
              <a:t> riepen de </a:t>
            </a:r>
            <a:r>
              <a:rPr lang="nl-NL" sz="1200" b="0" i="0" kern="1200" dirty="0" err="1">
                <a:solidFill>
                  <a:schemeClr val="tx1"/>
                </a:solidFill>
                <a:effectLst/>
                <a:latin typeface="+mn-lt"/>
                <a:ea typeface="+mn-ea"/>
                <a:cs typeface="+mn-cs"/>
              </a:rPr>
              <a:t>mensen,</a:t>
            </a:r>
            <a:r>
              <a:rPr lang="nl-NL" sz="1200" b="0" i="1" kern="1200" dirty="0" err="1">
                <a:solidFill>
                  <a:schemeClr val="tx1"/>
                </a:solidFill>
                <a:effectLst/>
                <a:latin typeface="+mn-lt"/>
                <a:ea typeface="+mn-ea"/>
                <a:cs typeface="+mn-cs"/>
              </a:rPr>
              <a:t>"kun</a:t>
            </a:r>
            <a:r>
              <a:rPr lang="nl-NL" sz="1200" b="0" i="1" kern="1200" dirty="0">
                <a:solidFill>
                  <a:schemeClr val="tx1"/>
                </a:solidFill>
                <a:effectLst/>
                <a:latin typeface="+mn-lt"/>
                <a:ea typeface="+mn-ea"/>
                <a:cs typeface="+mn-cs"/>
              </a:rPr>
              <a:t> je geen ezel rijden? Je gezicht moet dezelfde kant uitkijken als dat van de ezel."</a:t>
            </a:r>
            <a:r>
              <a:rPr lang="nl-NL" sz="1200" b="0" i="0" kern="1200" dirty="0">
                <a:solidFill>
                  <a:schemeClr val="tx1"/>
                </a:solidFill>
                <a:effectLst/>
                <a:latin typeface="+mn-lt"/>
                <a:ea typeface="+mn-ea"/>
                <a:cs typeface="+mn-cs"/>
              </a:rPr>
              <a:t/>
            </a:r>
            <a:br>
              <a:rPr lang="nl-NL" sz="1200" b="0" i="0" kern="1200" dirty="0">
                <a:solidFill>
                  <a:schemeClr val="tx1"/>
                </a:solidFill>
                <a:effectLst/>
                <a:latin typeface="+mn-lt"/>
                <a:ea typeface="+mn-ea"/>
                <a:cs typeface="+mn-cs"/>
              </a:rPr>
            </a:br>
            <a:r>
              <a:rPr lang="nl-NL" sz="1200" b="0" i="1" kern="1200" dirty="0">
                <a:solidFill>
                  <a:schemeClr val="tx1"/>
                </a:solidFill>
                <a:effectLst/>
                <a:latin typeface="+mn-lt"/>
                <a:ea typeface="+mn-ea"/>
                <a:cs typeface="+mn-cs"/>
              </a:rPr>
              <a:t>"Jullie denken dat ik verkeerd zit maar jullie hebben het mis“ </a:t>
            </a:r>
            <a:r>
              <a:rPr lang="nl-NL" sz="1200" b="0" i="0" kern="1200" dirty="0">
                <a:solidFill>
                  <a:schemeClr val="tx1"/>
                </a:solidFill>
                <a:effectLst/>
                <a:latin typeface="+mn-lt"/>
                <a:ea typeface="+mn-ea"/>
                <a:cs typeface="+mn-cs"/>
              </a:rPr>
              <a:t>antwoordde </a:t>
            </a:r>
            <a:r>
              <a:rPr lang="nl-NL" sz="1200" b="0" i="0" kern="1200" dirty="0" err="1">
                <a:solidFill>
                  <a:schemeClr val="tx1"/>
                </a:solidFill>
                <a:effectLst/>
                <a:latin typeface="+mn-lt"/>
                <a:ea typeface="+mn-ea"/>
                <a:cs typeface="+mn-cs"/>
              </a:rPr>
              <a:t>Mullah</a:t>
            </a:r>
            <a:r>
              <a:rPr lang="nl-NL" sz="1200" b="0" i="0" kern="1200" dirty="0">
                <a:solidFill>
                  <a:schemeClr val="tx1"/>
                </a:solidFill>
                <a:effectLst/>
                <a:latin typeface="+mn-lt"/>
                <a:ea typeface="+mn-ea"/>
                <a:cs typeface="+mn-cs"/>
              </a:rPr>
              <a:t>:</a:t>
            </a:r>
            <a:r>
              <a:rPr lang="nl-NL" sz="1200" b="0" i="1" kern="1200" dirty="0">
                <a:solidFill>
                  <a:schemeClr val="tx1"/>
                </a:solidFill>
                <a:effectLst/>
                <a:latin typeface="+mn-lt"/>
                <a:ea typeface="+mn-ea"/>
                <a:cs typeface="+mn-cs"/>
              </a:rPr>
              <a:t>"Het is de ezel die achterstevoren loopt.“</a:t>
            </a:r>
          </a:p>
          <a:p>
            <a:endParaRPr lang="nl-NL" sz="1200" b="0" i="1" kern="1200" dirty="0">
              <a:solidFill>
                <a:schemeClr val="tx1"/>
              </a:solidFill>
              <a:effectLst/>
              <a:latin typeface="+mn-lt"/>
              <a:ea typeface="+mn-ea"/>
              <a:cs typeface="+mn-cs"/>
            </a:endParaRPr>
          </a:p>
          <a:p>
            <a:r>
              <a:rPr lang="nl-NL" sz="1200" b="1" i="0" kern="1200" dirty="0" err="1">
                <a:solidFill>
                  <a:schemeClr val="tx1"/>
                </a:solidFill>
                <a:effectLst/>
                <a:latin typeface="+mn-lt"/>
                <a:ea typeface="+mn-ea"/>
                <a:cs typeface="+mn-cs"/>
              </a:rPr>
              <a:t>Nasrudin</a:t>
            </a:r>
            <a:r>
              <a:rPr lang="nl-NL" sz="1200" b="1" i="0" kern="1200" dirty="0">
                <a:solidFill>
                  <a:schemeClr val="tx1"/>
                </a:solidFill>
                <a:effectLst/>
                <a:latin typeface="+mn-lt"/>
                <a:ea typeface="+mn-ea"/>
                <a:cs typeface="+mn-cs"/>
              </a:rPr>
              <a:t> op zijn ezel 2</a:t>
            </a:r>
          </a:p>
          <a:p>
            <a:r>
              <a:rPr lang="nl-NL" sz="1200" b="0" i="0" kern="1200" dirty="0">
                <a:solidFill>
                  <a:schemeClr val="tx1"/>
                </a:solidFill>
                <a:effectLst/>
                <a:latin typeface="+mn-lt"/>
                <a:ea typeface="+mn-ea"/>
                <a:cs typeface="+mn-cs"/>
              </a:rPr>
              <a:t>Op een dag reed </a:t>
            </a:r>
            <a:r>
              <a:rPr lang="nl-NL" sz="1200" b="0" i="0" kern="1200" dirty="0" err="1">
                <a:solidFill>
                  <a:schemeClr val="tx1"/>
                </a:solidFill>
                <a:effectLst/>
                <a:latin typeface="+mn-lt"/>
                <a:ea typeface="+mn-ea"/>
                <a:cs typeface="+mn-cs"/>
              </a:rPr>
              <a:t>Mullah</a:t>
            </a:r>
            <a:r>
              <a:rPr lang="nl-NL" sz="1200" b="0" i="0" kern="1200" dirty="0">
                <a:solidFill>
                  <a:schemeClr val="tx1"/>
                </a:solidFill>
                <a:effectLst/>
                <a:latin typeface="+mn-lt"/>
                <a:ea typeface="+mn-ea"/>
                <a:cs typeface="+mn-cs"/>
              </a:rPr>
              <a:t> opnieuw achterstevoren op zijn ezel, zijn gezicht in de richting van de staart.</a:t>
            </a:r>
          </a:p>
          <a:p>
            <a:r>
              <a:rPr lang="nl-NL" sz="1200" b="0" i="1" kern="1200" dirty="0">
                <a:solidFill>
                  <a:schemeClr val="tx1"/>
                </a:solidFill>
                <a:effectLst/>
                <a:latin typeface="+mn-lt"/>
                <a:ea typeface="+mn-ea"/>
                <a:cs typeface="+mn-cs"/>
              </a:rPr>
              <a:t>Maar </a:t>
            </a:r>
            <a:r>
              <a:rPr lang="nl-NL" sz="1200" b="0" i="1" kern="1200" dirty="0" err="1">
                <a:solidFill>
                  <a:schemeClr val="tx1"/>
                </a:solidFill>
                <a:effectLst/>
                <a:latin typeface="+mn-lt"/>
                <a:ea typeface="+mn-ea"/>
                <a:cs typeface="+mn-cs"/>
              </a:rPr>
              <a:t>Mullah</a:t>
            </a:r>
            <a:r>
              <a:rPr lang="nl-NL" sz="1200" b="0" i="0" kern="1200" dirty="0">
                <a:solidFill>
                  <a:schemeClr val="tx1"/>
                </a:solidFill>
                <a:effectLst/>
                <a:latin typeface="+mn-lt"/>
                <a:ea typeface="+mn-ea"/>
                <a:cs typeface="+mn-cs"/>
              </a:rPr>
              <a:t> zeiden ze:</a:t>
            </a:r>
            <a:r>
              <a:rPr lang="nl-NL" sz="1200" b="0" i="1" kern="1200" baseline="0" dirty="0">
                <a:solidFill>
                  <a:schemeClr val="tx1"/>
                </a:solidFill>
                <a:effectLst/>
                <a:latin typeface="+mn-lt"/>
                <a:ea typeface="+mn-ea"/>
                <a:cs typeface="+mn-cs"/>
              </a:rPr>
              <a:t> </a:t>
            </a:r>
            <a:r>
              <a:rPr lang="nl-NL" sz="1200" b="0" i="1" kern="1200" dirty="0">
                <a:solidFill>
                  <a:schemeClr val="tx1"/>
                </a:solidFill>
                <a:effectLst/>
                <a:latin typeface="+mn-lt"/>
                <a:ea typeface="+mn-ea"/>
                <a:cs typeface="+mn-cs"/>
              </a:rPr>
              <a:t>je kunt nog steeds geen ezel rijden, je zit weer achterstevoren op je ezel</a:t>
            </a:r>
            <a:r>
              <a:rPr lang="nl-NL" sz="1200" b="0" i="0" kern="1200" dirty="0">
                <a:solidFill>
                  <a:schemeClr val="tx1"/>
                </a:solidFill>
                <a:effectLst/>
                <a:latin typeface="+mn-lt"/>
                <a:ea typeface="+mn-ea"/>
                <a:cs typeface="+mn-cs"/>
              </a:rPr>
              <a:t>.</a:t>
            </a:r>
          </a:p>
          <a:p>
            <a:r>
              <a:rPr lang="nl-NL" sz="1200" b="0" i="1" kern="1200" dirty="0">
                <a:solidFill>
                  <a:schemeClr val="tx1"/>
                </a:solidFill>
                <a:effectLst/>
                <a:latin typeface="+mn-lt"/>
                <a:ea typeface="+mn-ea"/>
                <a:cs typeface="+mn-cs"/>
              </a:rPr>
              <a:t>Daar gaat het niet om</a:t>
            </a:r>
            <a:r>
              <a:rPr lang="nl-NL" sz="1200" b="0" i="0" kern="1200" dirty="0">
                <a:solidFill>
                  <a:schemeClr val="tx1"/>
                </a:solidFill>
                <a:effectLst/>
                <a:latin typeface="+mn-lt"/>
                <a:ea typeface="+mn-ea"/>
                <a:cs typeface="+mn-cs"/>
              </a:rPr>
              <a:t> antwoordde </a:t>
            </a:r>
            <a:r>
              <a:rPr lang="nl-NL" sz="1200" b="0" i="0" kern="1200" dirty="0" err="1">
                <a:solidFill>
                  <a:schemeClr val="tx1"/>
                </a:solidFill>
                <a:effectLst/>
                <a:latin typeface="+mn-lt"/>
                <a:ea typeface="+mn-ea"/>
                <a:cs typeface="+mn-cs"/>
              </a:rPr>
              <a:t>Mullah</a:t>
            </a:r>
            <a:r>
              <a:rPr lang="nl-NL" sz="1200" b="0" i="1" kern="1200" dirty="0">
                <a:solidFill>
                  <a:schemeClr val="tx1"/>
                </a:solidFill>
                <a:effectLst/>
                <a:latin typeface="+mn-lt"/>
                <a:ea typeface="+mn-ea"/>
                <a:cs typeface="+mn-cs"/>
              </a:rPr>
              <a:t>. Het is niet zozeer dat ik achterstevoren op de ezel zit, maar dat ik meer belangstelling heb voor waar ik vandaan kom dan waar ik naartoe ga</a:t>
            </a:r>
            <a:r>
              <a:rPr lang="nl-NL" sz="1200" b="0" i="0" kern="1200" dirty="0">
                <a:solidFill>
                  <a:schemeClr val="tx1"/>
                </a:solidFill>
                <a:effectLst/>
                <a:latin typeface="+mn-lt"/>
                <a:ea typeface="+mn-ea"/>
                <a:cs typeface="+mn-cs"/>
              </a:rPr>
              <a:t>.</a:t>
            </a:r>
          </a:p>
          <a:p>
            <a:endParaRPr lang="nl-NL" sz="1200" b="0" i="0" kern="1200" dirty="0">
              <a:solidFill>
                <a:schemeClr val="tx1"/>
              </a:solidFill>
              <a:effectLst/>
              <a:latin typeface="+mn-lt"/>
              <a:ea typeface="+mn-ea"/>
              <a:cs typeface="+mn-cs"/>
            </a:endParaRPr>
          </a:p>
          <a:p>
            <a:r>
              <a:rPr lang="nl-NL" sz="1200" b="1" i="0" kern="1200" dirty="0" err="1">
                <a:solidFill>
                  <a:schemeClr val="tx1"/>
                </a:solidFill>
                <a:effectLst/>
                <a:latin typeface="+mn-lt"/>
                <a:ea typeface="+mn-ea"/>
                <a:cs typeface="+mn-cs"/>
              </a:rPr>
              <a:t>Nasrudin</a:t>
            </a:r>
            <a:r>
              <a:rPr lang="nl-NL" sz="1200" b="1" i="0" kern="1200" dirty="0">
                <a:solidFill>
                  <a:schemeClr val="tx1"/>
                </a:solidFill>
                <a:effectLst/>
                <a:latin typeface="+mn-lt"/>
                <a:ea typeface="+mn-ea"/>
                <a:cs typeface="+mn-cs"/>
              </a:rPr>
              <a:t> op zijn ezel 3</a:t>
            </a:r>
          </a:p>
          <a:p>
            <a:r>
              <a:rPr lang="nl-NL" sz="1200" b="0" i="0" kern="1200" dirty="0">
                <a:solidFill>
                  <a:schemeClr val="tx1"/>
                </a:solidFill>
                <a:effectLst/>
                <a:latin typeface="+mn-lt"/>
                <a:ea typeface="+mn-ea"/>
                <a:cs typeface="+mn-cs"/>
              </a:rPr>
              <a:t>Op een dag reed </a:t>
            </a:r>
            <a:r>
              <a:rPr lang="nl-NL" sz="1200" b="0" i="0" kern="1200" dirty="0" err="1">
                <a:solidFill>
                  <a:schemeClr val="tx1"/>
                </a:solidFill>
                <a:effectLst/>
                <a:latin typeface="+mn-lt"/>
                <a:ea typeface="+mn-ea"/>
                <a:cs typeface="+mn-cs"/>
              </a:rPr>
              <a:t>Mullah</a:t>
            </a:r>
            <a:r>
              <a:rPr lang="nl-NL" sz="1200" b="0" i="0" kern="1200" dirty="0">
                <a:solidFill>
                  <a:schemeClr val="tx1"/>
                </a:solidFill>
                <a:effectLst/>
                <a:latin typeface="+mn-lt"/>
                <a:ea typeface="+mn-ea"/>
                <a:cs typeface="+mn-cs"/>
              </a:rPr>
              <a:t> opnieuw achterstevoren op zijn ezel, zijn gezicht in de richting van de staart.</a:t>
            </a:r>
          </a:p>
          <a:p>
            <a:r>
              <a:rPr lang="nl-NL" sz="1200" b="0" i="1" kern="1200" dirty="0">
                <a:solidFill>
                  <a:schemeClr val="tx1"/>
                </a:solidFill>
                <a:effectLst/>
                <a:latin typeface="+mn-lt"/>
                <a:ea typeface="+mn-ea"/>
                <a:cs typeface="+mn-cs"/>
              </a:rPr>
              <a:t>Maar </a:t>
            </a:r>
            <a:r>
              <a:rPr lang="nl-NL" sz="1200" b="0" i="1" kern="1200" dirty="0" err="1">
                <a:solidFill>
                  <a:schemeClr val="tx1"/>
                </a:solidFill>
                <a:effectLst/>
                <a:latin typeface="+mn-lt"/>
                <a:ea typeface="+mn-ea"/>
                <a:cs typeface="+mn-cs"/>
              </a:rPr>
              <a:t>Mullah</a:t>
            </a:r>
            <a:r>
              <a:rPr lang="nl-NL" sz="1200" b="0" i="1" kern="1200" baseline="0" dirty="0">
                <a:solidFill>
                  <a:schemeClr val="tx1"/>
                </a:solidFill>
                <a:effectLst/>
                <a:latin typeface="+mn-lt"/>
                <a:ea typeface="+mn-ea"/>
                <a:cs typeface="+mn-cs"/>
              </a:rPr>
              <a:t> </a:t>
            </a:r>
            <a:r>
              <a:rPr lang="nl-NL" sz="1200" b="0" i="0" kern="1200" dirty="0">
                <a:solidFill>
                  <a:schemeClr val="tx1"/>
                </a:solidFill>
                <a:effectLst/>
                <a:latin typeface="+mn-lt"/>
                <a:ea typeface="+mn-ea"/>
                <a:cs typeface="+mn-cs"/>
              </a:rPr>
              <a:t>zeiden ze,</a:t>
            </a:r>
            <a:r>
              <a:rPr lang="nl-NL" sz="1200" b="0" i="1" kern="1200" baseline="0" dirty="0">
                <a:solidFill>
                  <a:schemeClr val="tx1"/>
                </a:solidFill>
                <a:effectLst/>
                <a:latin typeface="+mn-lt"/>
                <a:ea typeface="+mn-ea"/>
                <a:cs typeface="+mn-cs"/>
              </a:rPr>
              <a:t> </a:t>
            </a:r>
            <a:r>
              <a:rPr lang="nl-NL" sz="1200" b="0" i="1" kern="1200" dirty="0">
                <a:solidFill>
                  <a:schemeClr val="tx1"/>
                </a:solidFill>
                <a:effectLst/>
                <a:latin typeface="+mn-lt"/>
                <a:ea typeface="+mn-ea"/>
                <a:cs typeface="+mn-cs"/>
              </a:rPr>
              <a:t>Je kunt nog steeds geen ezel berijden</a:t>
            </a:r>
            <a:r>
              <a:rPr lang="nl-NL" sz="1200" b="0" i="0" kern="1200" dirty="0">
                <a:solidFill>
                  <a:schemeClr val="tx1"/>
                </a:solidFill>
                <a:effectLst/>
                <a:latin typeface="+mn-lt"/>
                <a:ea typeface="+mn-ea"/>
                <a:cs typeface="+mn-cs"/>
              </a:rPr>
              <a:t>.</a:t>
            </a:r>
          </a:p>
          <a:p>
            <a:r>
              <a:rPr lang="nl-NL" sz="1200" b="0" i="1" kern="1200" dirty="0">
                <a:solidFill>
                  <a:schemeClr val="tx1"/>
                </a:solidFill>
                <a:effectLst/>
                <a:latin typeface="+mn-lt"/>
                <a:ea typeface="+mn-ea"/>
                <a:cs typeface="+mn-cs"/>
              </a:rPr>
              <a:t>Nee hoor,</a:t>
            </a:r>
            <a:r>
              <a:rPr lang="nl-NL" sz="1200" b="0" i="0" kern="1200" dirty="0">
                <a:solidFill>
                  <a:schemeClr val="tx1"/>
                </a:solidFill>
                <a:effectLst/>
                <a:latin typeface="+mn-lt"/>
                <a:ea typeface="+mn-ea"/>
                <a:cs typeface="+mn-cs"/>
              </a:rPr>
              <a:t> zei </a:t>
            </a:r>
            <a:r>
              <a:rPr lang="nl-NL" sz="1200" b="0" i="0" kern="1200" dirty="0" err="1">
                <a:solidFill>
                  <a:schemeClr val="tx1"/>
                </a:solidFill>
                <a:effectLst/>
                <a:latin typeface="+mn-lt"/>
                <a:ea typeface="+mn-ea"/>
                <a:cs typeface="+mn-cs"/>
              </a:rPr>
              <a:t>Mullah</a:t>
            </a:r>
            <a:r>
              <a:rPr lang="nl-NL" sz="1200" b="0" i="0" kern="1200" dirty="0">
                <a:solidFill>
                  <a:schemeClr val="tx1"/>
                </a:solidFill>
                <a:effectLst/>
                <a:latin typeface="+mn-lt"/>
                <a:ea typeface="+mn-ea"/>
                <a:cs typeface="+mn-cs"/>
              </a:rPr>
              <a:t> , </a:t>
            </a:r>
            <a:r>
              <a:rPr lang="nl-NL" sz="1200" b="0" i="1" kern="1200" dirty="0">
                <a:solidFill>
                  <a:schemeClr val="tx1"/>
                </a:solidFill>
                <a:effectLst/>
                <a:latin typeface="+mn-lt"/>
                <a:ea typeface="+mn-ea"/>
                <a:cs typeface="+mn-cs"/>
              </a:rPr>
              <a:t>Mijn vriend hier wilde de ene kant op en ik wilde naar de andere kant, zodoende hebben we een compromis gesloten.</a:t>
            </a:r>
            <a:endParaRPr lang="nl-NL" sz="1200" b="0" i="0" kern="1200" dirty="0">
              <a:solidFill>
                <a:schemeClr val="tx1"/>
              </a:solidFill>
              <a:effectLst/>
              <a:latin typeface="+mn-lt"/>
              <a:ea typeface="+mn-ea"/>
              <a:cs typeface="+mn-cs"/>
            </a:endParaRP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 </a:t>
            </a:r>
          </a:p>
          <a:p>
            <a:r>
              <a:rPr lang="nl-NL" sz="1200" b="0" i="0" kern="1200" dirty="0">
                <a:solidFill>
                  <a:schemeClr val="tx1"/>
                </a:solidFill>
                <a:effectLst/>
                <a:latin typeface="+mn-lt"/>
                <a:ea typeface="+mn-ea"/>
                <a:cs typeface="+mn-cs"/>
              </a:rPr>
              <a:t>Wijsheid kan alleen worden ontvangen als iemand er de rijpheid voor heeft.</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Vragen</a:t>
            </a:r>
            <a:r>
              <a:rPr lang="nl-NL" sz="1200" b="0" i="0" kern="1200" baseline="0" dirty="0">
                <a:solidFill>
                  <a:schemeClr val="tx1"/>
                </a:solidFill>
                <a:effectLst/>
                <a:latin typeface="+mn-lt"/>
                <a:ea typeface="+mn-ea"/>
                <a:cs typeface="+mn-cs"/>
              </a:rPr>
              <a:t> die docent aan de leerlingen kan stellen:</a:t>
            </a:r>
          </a:p>
          <a:p>
            <a:pPr marL="171450" indent="-171450">
              <a:buFontTx/>
              <a:buChar char="-"/>
            </a:pPr>
            <a:r>
              <a:rPr lang="nl-NL" sz="1200" b="0" i="0" kern="1200" baseline="0" dirty="0">
                <a:solidFill>
                  <a:schemeClr val="tx1"/>
                </a:solidFill>
                <a:effectLst/>
                <a:latin typeface="+mn-lt"/>
                <a:ea typeface="+mn-ea"/>
                <a:cs typeface="+mn-cs"/>
              </a:rPr>
              <a:t>Wat heeft kritisch denken te maken met wijsheid?</a:t>
            </a:r>
          </a:p>
          <a:p>
            <a:pPr marL="171450" indent="-171450">
              <a:buFontTx/>
              <a:buChar char="-"/>
            </a:pPr>
            <a:r>
              <a:rPr lang="nl-NL" sz="1200" b="0" i="0" kern="1200" baseline="0" dirty="0">
                <a:solidFill>
                  <a:schemeClr val="tx1"/>
                </a:solidFill>
                <a:effectLst/>
                <a:latin typeface="+mn-lt"/>
                <a:ea typeface="+mn-ea"/>
                <a:cs typeface="+mn-cs"/>
              </a:rPr>
              <a:t>Wat vinden jullie van </a:t>
            </a:r>
            <a:r>
              <a:rPr lang="nl-NL" sz="1200" b="0" i="0" kern="1200" baseline="0" dirty="0" err="1">
                <a:solidFill>
                  <a:schemeClr val="tx1"/>
                </a:solidFill>
                <a:effectLst/>
                <a:latin typeface="+mn-lt"/>
                <a:ea typeface="+mn-ea"/>
                <a:cs typeface="+mn-cs"/>
              </a:rPr>
              <a:t>Hodja’s</a:t>
            </a:r>
            <a:r>
              <a:rPr lang="nl-NL" sz="1200" b="0" i="0" kern="1200" baseline="0" dirty="0">
                <a:solidFill>
                  <a:schemeClr val="tx1"/>
                </a:solidFill>
                <a:effectLst/>
                <a:latin typeface="+mn-lt"/>
                <a:ea typeface="+mn-ea"/>
                <a:cs typeface="+mn-cs"/>
              </a:rPr>
              <a:t> verhaal?</a:t>
            </a:r>
          </a:p>
          <a:p>
            <a:pPr marL="171450" indent="-171450">
              <a:buFontTx/>
              <a:buChar char="-"/>
            </a:pPr>
            <a:r>
              <a:rPr lang="nl-NL" sz="1200" b="0" i="0" kern="1200" baseline="0" dirty="0">
                <a:solidFill>
                  <a:schemeClr val="tx1"/>
                </a:solidFill>
                <a:effectLst/>
                <a:latin typeface="+mn-lt"/>
                <a:ea typeface="+mn-ea"/>
                <a:cs typeface="+mn-cs"/>
              </a:rPr>
              <a:t>Welke antwoord op deze vragen zou jij kunnen bedenken in de stijl van </a:t>
            </a:r>
            <a:r>
              <a:rPr lang="nl-NL" sz="1200" b="0" i="0" kern="1200" baseline="0" dirty="0" err="1">
                <a:solidFill>
                  <a:schemeClr val="tx1"/>
                </a:solidFill>
                <a:effectLst/>
                <a:latin typeface="+mn-lt"/>
                <a:ea typeface="+mn-ea"/>
                <a:cs typeface="+mn-cs"/>
              </a:rPr>
              <a:t>Nasrudin</a:t>
            </a:r>
            <a:r>
              <a:rPr lang="nl-NL" sz="1200" b="0" i="0" kern="1200" baseline="0" dirty="0">
                <a:solidFill>
                  <a:schemeClr val="tx1"/>
                </a:solidFill>
                <a:effectLst/>
                <a:latin typeface="+mn-lt"/>
                <a:ea typeface="+mn-ea"/>
                <a:cs typeface="+mn-cs"/>
              </a:rPr>
              <a:t>? </a:t>
            </a:r>
            <a:endParaRPr lang="nl-NL" dirty="0"/>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3</a:t>
            </a:fld>
            <a:endParaRPr lang="nl-NL"/>
          </a:p>
        </p:txBody>
      </p:sp>
    </p:spTree>
    <p:extLst>
      <p:ext uri="{BB962C8B-B14F-4D97-AF65-F5344CB8AC3E}">
        <p14:creationId xmlns:p14="http://schemas.microsoft.com/office/powerpoint/2010/main" val="4251133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4</a:t>
            </a:fld>
            <a:endParaRPr lang="nl-NL"/>
          </a:p>
        </p:txBody>
      </p:sp>
    </p:spTree>
    <p:extLst>
      <p:ext uri="{BB962C8B-B14F-4D97-AF65-F5344CB8AC3E}">
        <p14:creationId xmlns:p14="http://schemas.microsoft.com/office/powerpoint/2010/main" val="1166589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leerlingen schrijven de antwoorden op deze vragen</a:t>
            </a:r>
            <a:r>
              <a:rPr lang="nl-NL" baseline="0" dirty="0"/>
              <a:t> en aan het eind van de les kunnen ze checken of ze hun antwoorden kunnen bijstellen. </a:t>
            </a:r>
            <a:endParaRPr lang="nl-NL" dirty="0"/>
          </a:p>
        </p:txBody>
      </p:sp>
      <p:sp>
        <p:nvSpPr>
          <p:cNvPr id="4" name="Tijdelijke aanduiding voor dianummer 3"/>
          <p:cNvSpPr>
            <a:spLocks noGrp="1"/>
          </p:cNvSpPr>
          <p:nvPr>
            <p:ph type="sldNum" sz="quarter" idx="5"/>
          </p:nvPr>
        </p:nvSpPr>
        <p:spPr/>
        <p:txBody>
          <a:bodyPr/>
          <a:lstStyle/>
          <a:p>
            <a:fld id="{A70BEAA9-E2D2-4FEB-BFF9-533B4EEEC041}" type="slidenum">
              <a:rPr lang="nl-NL" smtClean="0"/>
              <a:t>5</a:t>
            </a:fld>
            <a:endParaRPr lang="nl-NL"/>
          </a:p>
        </p:txBody>
      </p:sp>
    </p:spTree>
    <p:extLst>
      <p:ext uri="{BB962C8B-B14F-4D97-AF65-F5344CB8AC3E}">
        <p14:creationId xmlns:p14="http://schemas.microsoft.com/office/powerpoint/2010/main" val="3737575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smtClean="0">
                <a:solidFill>
                  <a:schemeClr val="tx1"/>
                </a:solidFill>
                <a:effectLst/>
                <a:latin typeface="+mn-lt"/>
                <a:ea typeface="+mn-ea"/>
                <a:cs typeface="+mn-cs"/>
              </a:rPr>
              <a:t>De </a:t>
            </a:r>
            <a:r>
              <a:rPr lang="nl-NL" sz="1200" b="1" kern="1200" dirty="0">
                <a:solidFill>
                  <a:schemeClr val="tx1"/>
                </a:solidFill>
                <a:effectLst/>
                <a:latin typeface="+mn-lt"/>
                <a:ea typeface="+mn-ea"/>
                <a:cs typeface="+mn-cs"/>
              </a:rPr>
              <a:t>ideale samenleving:</a:t>
            </a:r>
          </a:p>
          <a:p>
            <a:r>
              <a:rPr lang="nl-NL" sz="1200" kern="1200" dirty="0">
                <a:solidFill>
                  <a:schemeClr val="tx1"/>
                </a:solidFill>
                <a:effectLst/>
                <a:latin typeface="+mn-lt"/>
                <a:ea typeface="+mn-ea"/>
                <a:cs typeface="+mn-cs"/>
              </a:rPr>
              <a:t>Le </a:t>
            </a:r>
            <a:r>
              <a:rPr lang="nl-NL" sz="1200" kern="1200" dirty="0" err="1">
                <a:solidFill>
                  <a:schemeClr val="tx1"/>
                </a:solidFill>
                <a:effectLst/>
                <a:latin typeface="+mn-lt"/>
                <a:ea typeface="+mn-ea"/>
                <a:cs typeface="+mn-cs"/>
              </a:rPr>
              <a:t>Coultre</a:t>
            </a:r>
            <a:r>
              <a:rPr lang="nl-NL" sz="1200" kern="1200" dirty="0">
                <a:solidFill>
                  <a:schemeClr val="tx1"/>
                </a:solidFill>
                <a:effectLst/>
                <a:latin typeface="+mn-lt"/>
                <a:ea typeface="+mn-ea"/>
                <a:cs typeface="+mn-cs"/>
              </a:rPr>
              <a:t>, 2014 stelt dat de ideale samenleving een idee is vol dubbelzinnigheid en houdt de mensheid al bezig sinds het begin der tijd. Zo schreef Thomas More in 1478 het boek </a:t>
            </a:r>
            <a:r>
              <a:rPr lang="nl-NL" sz="1200" i="1" kern="1200" dirty="0">
                <a:solidFill>
                  <a:schemeClr val="tx1"/>
                </a:solidFill>
                <a:effectLst/>
                <a:latin typeface="+mn-lt"/>
                <a:ea typeface="+mn-ea"/>
                <a:cs typeface="+mn-cs"/>
              </a:rPr>
              <a:t>Utopia</a:t>
            </a:r>
            <a:r>
              <a:rPr lang="nl-NL" sz="1200" kern="1200" dirty="0">
                <a:solidFill>
                  <a:schemeClr val="tx1"/>
                </a:solidFill>
                <a:effectLst/>
                <a:latin typeface="+mn-lt"/>
                <a:ea typeface="+mn-ea"/>
                <a:cs typeface="+mn-cs"/>
              </a:rPr>
              <a:t>, waar hij een plan uitwerkte voor de ideale samenleving, deze wordt beschreven als een blauwdruk maar ook als een onmogelijk te bereiken paradijs. Thomas More is vooral beroemd gebleven door zijn Utopia. Utopia is een denkbeeldig land met een ideale samenleving waarin de godsdiensten gelijke rechten bezitten en de ware godsdienst deïstisch </a:t>
            </a:r>
            <a:r>
              <a:rPr lang="nl-NL" sz="1200" kern="1200" dirty="0" err="1">
                <a:solidFill>
                  <a:schemeClr val="tx1"/>
                </a:solidFill>
                <a:effectLst/>
                <a:latin typeface="+mn-lt"/>
                <a:ea typeface="+mn-ea"/>
                <a:cs typeface="+mn-cs"/>
              </a:rPr>
              <a:t>avant</a:t>
            </a:r>
            <a:r>
              <a:rPr lang="nl-NL" sz="1200" kern="1200" dirty="0">
                <a:solidFill>
                  <a:schemeClr val="tx1"/>
                </a:solidFill>
                <a:effectLst/>
                <a:latin typeface="+mn-lt"/>
                <a:ea typeface="+mn-ea"/>
                <a:cs typeface="+mn-cs"/>
              </a:rPr>
              <a:t> la lettre genoemd mag worden. Er bestaat geen privébezit, omdat dit volgens More de bron is van alle maatschappelijke ellende.  Er zijn nog meer boeken verschenen, bijvoorbeeld </a:t>
            </a:r>
          </a:p>
          <a:p>
            <a:r>
              <a:rPr lang="nl-NL" sz="1200" i="1" kern="1200" dirty="0">
                <a:solidFill>
                  <a:schemeClr val="tx1"/>
                </a:solidFill>
                <a:effectLst/>
                <a:latin typeface="+mn-lt"/>
                <a:ea typeface="+mn-ea"/>
                <a:cs typeface="+mn-cs"/>
              </a:rPr>
              <a:t>Het nieuwe Atlantis</a:t>
            </a:r>
            <a:r>
              <a:rPr lang="nl-NL" sz="1200" kern="1200" dirty="0">
                <a:solidFill>
                  <a:schemeClr val="tx1"/>
                </a:solidFill>
                <a:effectLst/>
                <a:latin typeface="+mn-lt"/>
                <a:ea typeface="+mn-ea"/>
                <a:cs typeface="+mn-cs"/>
              </a:rPr>
              <a:t> van Francis Bacon uit 1627, die beschreef dat een gelukkige maatschappij gekenmerkt wordt door technologische vooruitgang. In de 20</a:t>
            </a:r>
            <a:r>
              <a:rPr lang="nl-NL" sz="1200" kern="1200" baseline="30000" dirty="0">
                <a:solidFill>
                  <a:schemeClr val="tx1"/>
                </a:solidFill>
                <a:effectLst/>
                <a:latin typeface="+mn-lt"/>
                <a:ea typeface="+mn-ea"/>
                <a:cs typeface="+mn-cs"/>
              </a:rPr>
              <a:t>e</a:t>
            </a:r>
            <a:r>
              <a:rPr lang="nl-NL" sz="1200" kern="1200" dirty="0">
                <a:solidFill>
                  <a:schemeClr val="tx1"/>
                </a:solidFill>
                <a:effectLst/>
                <a:latin typeface="+mn-lt"/>
                <a:ea typeface="+mn-ea"/>
                <a:cs typeface="+mn-cs"/>
              </a:rPr>
              <a:t> eeuw veranderde dit beeld radicaal door de bewustwording dat de utopische gedachte tot onderdrukking kan ontaarden, waarin de mensen niets meer te vertellen hebben over hun manier van leven. Dit wordt door George Orwell in 1948 beschreven in het boek </a:t>
            </a:r>
            <a:r>
              <a:rPr lang="nl-NL" sz="1200" i="1" kern="1200" dirty="0" err="1">
                <a:solidFill>
                  <a:schemeClr val="tx1"/>
                </a:solidFill>
                <a:effectLst/>
                <a:latin typeface="+mn-lt"/>
                <a:ea typeface="+mn-ea"/>
                <a:cs typeface="+mn-cs"/>
              </a:rPr>
              <a:t>Anti-utopie</a:t>
            </a:r>
            <a:r>
              <a:rPr lang="nl-NL" sz="1200" i="1" kern="1200" dirty="0">
                <a:solidFill>
                  <a:schemeClr val="tx1"/>
                </a:solidFill>
                <a:effectLst/>
                <a:latin typeface="+mn-lt"/>
                <a:ea typeface="+mn-ea"/>
                <a:cs typeface="+mn-cs"/>
              </a:rPr>
              <a:t>. </a:t>
            </a:r>
            <a:r>
              <a:rPr lang="nl-NL" sz="1200" kern="1200" dirty="0">
                <a:solidFill>
                  <a:schemeClr val="tx1"/>
                </a:solidFill>
                <a:effectLst/>
                <a:latin typeface="+mn-lt"/>
                <a:ea typeface="+mn-ea"/>
                <a:cs typeface="+mn-cs"/>
              </a:rPr>
              <a:t>De bekende slogan ‘Big </a:t>
            </a:r>
            <a:r>
              <a:rPr lang="nl-NL" sz="1200" kern="1200" dirty="0" err="1">
                <a:solidFill>
                  <a:schemeClr val="tx1"/>
                </a:solidFill>
                <a:effectLst/>
                <a:latin typeface="+mn-lt"/>
                <a:ea typeface="+mn-ea"/>
                <a:cs typeface="+mn-cs"/>
              </a:rPr>
              <a:t>brother</a:t>
            </a:r>
            <a:r>
              <a:rPr lang="nl-NL" sz="1200" kern="1200" dirty="0">
                <a:solidFill>
                  <a:schemeClr val="tx1"/>
                </a:solidFill>
                <a:effectLst/>
                <a:latin typeface="+mn-lt"/>
                <a:ea typeface="+mn-ea"/>
                <a:cs typeface="+mn-cs"/>
              </a:rPr>
              <a:t> is </a:t>
            </a:r>
            <a:r>
              <a:rPr lang="nl-NL" sz="1200" kern="1200" dirty="0" err="1">
                <a:solidFill>
                  <a:schemeClr val="tx1"/>
                </a:solidFill>
                <a:effectLst/>
                <a:latin typeface="+mn-lt"/>
                <a:ea typeface="+mn-ea"/>
                <a:cs typeface="+mn-cs"/>
              </a:rPr>
              <a:t>watching</a:t>
            </a:r>
            <a:r>
              <a:rPr lang="nl-NL" sz="1200" kern="1200" dirty="0">
                <a:solidFill>
                  <a:schemeClr val="tx1"/>
                </a:solidFill>
                <a:effectLst/>
                <a:latin typeface="+mn-lt"/>
                <a:ea typeface="+mn-ea"/>
                <a:cs typeface="+mn-cs"/>
              </a:rPr>
              <a:t> </a:t>
            </a:r>
            <a:r>
              <a:rPr lang="nl-NL" sz="1200" kern="1200" dirty="0" err="1">
                <a:solidFill>
                  <a:schemeClr val="tx1"/>
                </a:solidFill>
                <a:effectLst/>
                <a:latin typeface="+mn-lt"/>
                <a:ea typeface="+mn-ea"/>
                <a:cs typeface="+mn-cs"/>
              </a:rPr>
              <a:t>you</a:t>
            </a:r>
            <a:r>
              <a:rPr lang="nl-NL" sz="1200" kern="1200" dirty="0">
                <a:solidFill>
                  <a:schemeClr val="tx1"/>
                </a:solidFill>
                <a:effectLst/>
                <a:latin typeface="+mn-lt"/>
                <a:ea typeface="+mn-ea"/>
                <a:cs typeface="+mn-cs"/>
              </a:rPr>
              <a:t>’ is nog een veel gebruikte uiting, waar het gebruik van camera’s wordt bekritiseerd. Volgens de filosoof Karl Popper is aan het eind van de twintigste eeuw het einde van utopie in zicht en verwoordde dit met: ‘de poging om de hemel op aarde te verwezenlijken, brengt steeds de hel voort.’</a:t>
            </a:r>
          </a:p>
          <a:p>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Vragen die docent kan</a:t>
            </a:r>
            <a:r>
              <a:rPr lang="nl-NL" sz="1200" kern="1200" baseline="0" dirty="0">
                <a:solidFill>
                  <a:schemeClr val="tx1"/>
                </a:solidFill>
                <a:effectLst/>
                <a:latin typeface="+mn-lt"/>
                <a:ea typeface="+mn-ea"/>
                <a:cs typeface="+mn-cs"/>
              </a:rPr>
              <a:t> stellen:</a:t>
            </a:r>
          </a:p>
          <a:p>
            <a:pPr marL="171450" indent="-171450">
              <a:buFontTx/>
              <a:buChar char="-"/>
            </a:pPr>
            <a:r>
              <a:rPr lang="nl-NL" sz="1200" kern="1200" baseline="0" dirty="0">
                <a:solidFill>
                  <a:schemeClr val="tx1"/>
                </a:solidFill>
                <a:effectLst/>
                <a:latin typeface="+mn-lt"/>
                <a:ea typeface="+mn-ea"/>
                <a:cs typeface="+mn-cs"/>
              </a:rPr>
              <a:t>Zou jij zelf in “Utopia-land” willen leven? (argumenteer je antwoord)</a:t>
            </a:r>
          </a:p>
          <a:p>
            <a:pPr marL="171450" indent="-171450">
              <a:buFontTx/>
              <a:buChar char="-"/>
            </a:pPr>
            <a:r>
              <a:rPr lang="nl-NL" sz="1200" kern="1200" baseline="0" dirty="0">
                <a:solidFill>
                  <a:schemeClr val="tx1"/>
                </a:solidFill>
                <a:effectLst/>
                <a:latin typeface="+mn-lt"/>
                <a:ea typeface="+mn-ea"/>
                <a:cs typeface="+mn-cs"/>
              </a:rPr>
              <a:t>Zou zo’n maatschappij kunnen bestaan? (Waarom wel/ niet?)</a:t>
            </a:r>
          </a:p>
          <a:p>
            <a:endParaRPr lang="nl-NL" sz="1200" kern="1200" dirty="0">
              <a:solidFill>
                <a:schemeClr val="tx1"/>
              </a:solidFill>
              <a:effectLst/>
              <a:latin typeface="+mn-lt"/>
              <a:ea typeface="+mn-ea"/>
              <a:cs typeface="+mn-cs"/>
            </a:endParaRPr>
          </a:p>
          <a:p>
            <a:r>
              <a:rPr lang="nl-NL" sz="1200" b="1" i="0" kern="1200" dirty="0">
                <a:solidFill>
                  <a:schemeClr val="tx1"/>
                </a:solidFill>
                <a:effectLst/>
                <a:latin typeface="+mn-lt"/>
                <a:ea typeface="+mn-ea"/>
                <a:cs typeface="+mn-cs"/>
              </a:rPr>
              <a:t>Maatschappelijk contract:</a:t>
            </a:r>
          </a:p>
          <a:p>
            <a:r>
              <a:rPr lang="nl-NL" sz="1200" b="0" i="0" kern="1200" dirty="0">
                <a:solidFill>
                  <a:schemeClr val="tx1"/>
                </a:solidFill>
                <a:effectLst/>
                <a:latin typeface="+mn-lt"/>
                <a:ea typeface="+mn-ea"/>
                <a:cs typeface="+mn-cs"/>
              </a:rPr>
              <a:t>De moderne filosofie ontwerpt een maatschappelijk contract, welke overeenstemming van een groep mensen om zicht te onderwerpen aan een staat symboliseert. Dit ontwerp staat los van religie en de regie dient tot stand te komen door de stem van het volk zelf. Gesteld word dat zonder maatschappelijk contract de mens in natuurtoestand zal blijven. De contractfilosofen Hobbes, Locke en Rousseau hebben ieder een andere theorie over hoe deze natuurtoestand er uitziet en hoe een maatschappelijk contract tot stand dient te komen.</a:t>
            </a:r>
          </a:p>
          <a:p>
            <a:r>
              <a:rPr lang="nl-NL" sz="1200" b="0" i="0" kern="1200" dirty="0">
                <a:solidFill>
                  <a:schemeClr val="tx1"/>
                </a:solidFill>
                <a:effectLst/>
                <a:latin typeface="+mn-lt"/>
                <a:ea typeface="+mn-ea"/>
                <a:cs typeface="+mn-cs"/>
              </a:rPr>
              <a:t>Zo gaat Hobbes (1588-1679) van een pessimistisch mensbeeld uit. Ieder mens is gericht op zelfbehoud en handelt puur egoïstisch. Ieder is gelijk en mag doen wat hij wil. Hij gaat er vanuit dat er in de natuurtoestand sprake is van schaarste aan voedsel en goederen. Hierdoor wordt iedereen vijand van elkaar en ontstaat er oorlog. Hij stelt dat in deze toestand het leven eenzaam, ellendig en kort wordt. Volgens Hobbes ziet de mens in dat ze op de lange termijn meer gebaat zijn bij vrede en zijn daarom bereid om een maatschappelijk verdrag aan te gaan. Waarin zij zich onderwerpen aan de staat en ‘de wil die als wil van allen geldt’. Hobbes stelt dat er geen garantie is dat de staat die regeert wordt door één egoïstische mens, geen garantie geeft tegen machtsmisbruik. Echter is het beter geregeerd te worden door een slecht heerser dan geen heerser.</a:t>
            </a:r>
          </a:p>
          <a:p>
            <a:r>
              <a:rPr lang="nl-NL" sz="1200" b="0" i="0" kern="1200" dirty="0">
                <a:solidFill>
                  <a:schemeClr val="tx1"/>
                </a:solidFill>
                <a:effectLst/>
                <a:latin typeface="+mn-lt"/>
                <a:ea typeface="+mn-ea"/>
                <a:cs typeface="+mn-cs"/>
              </a:rPr>
              <a:t>John Locke (1632-1704) ziet daarentegen de natuurtoestand als een morele toestand. Vanuit de religie stelt hij dat ieder mens recht heeft op leven, gezondheid, vrijheid en bezit. In deze natuurstand zijn alle mensen gelijk en volmaakt vrij. Hier behoren ook de morele verplichtingen bij dat men deze rechten niet zal schaden met als consequentie dat deze zijn rechten verspeeld en een vergeldende straf moet ondergaan. Dit ziet hij als reden dat er een staat opgericht moet worden die deze rechten kan garanderen, bewaken en de consequenties kan uitdragen. Locke spreekt niet van een absoluut staatsgezag zoals bij Hobbes, hij maakt een verschil tussen wet en uitvoerders. Nog een verschil met Hobbes is dat Locke vindt dat een opstand van het volk in sommige gevallen gerechtvaardigd is wanneer de regering er niet in slaagt de natuurlijke rechten van de mensen te beschermen. Hij ziet dit als een contractbreuk en is de burger ook niet langer gebonden zich aan dit contract te houden. De aarde behoord in </a:t>
            </a:r>
            <a:r>
              <a:rPr lang="nl-NL" sz="1200" b="0" i="0" kern="1200" dirty="0" err="1">
                <a:solidFill>
                  <a:schemeClr val="tx1"/>
                </a:solidFill>
                <a:effectLst/>
                <a:latin typeface="+mn-lt"/>
                <a:ea typeface="+mn-ea"/>
                <a:cs typeface="+mn-cs"/>
              </a:rPr>
              <a:t>Locke’s</a:t>
            </a:r>
            <a:r>
              <a:rPr lang="nl-NL" sz="1200" b="0" i="0" kern="1200" dirty="0">
                <a:solidFill>
                  <a:schemeClr val="tx1"/>
                </a:solidFill>
                <a:effectLst/>
                <a:latin typeface="+mn-lt"/>
                <a:ea typeface="+mn-ea"/>
                <a:cs typeface="+mn-cs"/>
              </a:rPr>
              <a:t> ideeën tot eigendom van de mensheid in zijn geheel en niet aan een privébezit. Ons natuurlijke privébezit is ons lichaam en met het werk wat we daarmee verrichten kunnen we onze bezittingen vergroten. Bijvoorbeeld: Een boom is van iedereen, maar pluk jij een appel uit die boom, dan heb jij daar moeite voor gedaan en is hij rechtmatig van jou. Appels kunnen verrotten dus het heeft geen zin de boom leeg te plukken. Waar Hobbes uitgaat van een schaarste in de natuurtoestand, gaat Locke uit van een overvloed. Met geld gaat deze visie niet op, maar Lock ziet dit als geen probleem, zolang er maar genoeg overblijft voor anderen.</a:t>
            </a:r>
          </a:p>
          <a:p>
            <a:r>
              <a:rPr lang="nl-NL" sz="1200" b="0" i="0" kern="1200" dirty="0">
                <a:solidFill>
                  <a:schemeClr val="tx1"/>
                </a:solidFill>
                <a:effectLst/>
                <a:latin typeface="+mn-lt"/>
                <a:ea typeface="+mn-ea"/>
                <a:cs typeface="+mn-cs"/>
              </a:rPr>
              <a:t>De contractfilosoof Jean-Jacques Rousseau (1712-1778), stelt dat privé bezittingen de bron zijn van alle kwaad. Hij stelt zich de natuurtoestand voor als een soort paradijs waar de mens totaal vrij is. Hij hoeft niet na te denken en kan op zijn gevoel vertrouwen. Volgens Rousseau is dit goed voor de mens, want hij stelt dat een ‘peinzend mens’ als een ontaard dier is. Hij beschrijft dat de mens in natuurtoestand eerst een sterke eenling is en daarna primitieve maatschappelijke ordeningen ontstaat. Volgens Rousseau komt er een einde aan de natuurtoestand wanneer iemand een hek om een stuk grond zet en zegt dat dit van hem is en anderen dit geloven. De oorspronkelijke zelfliefde slaat om in slechte eigenliefde dat weer ontaardt in egoïsme. Het invoeren van bezittingen laat verschil in rijkdom ontstaan waaruit dan weer concurrentiestrijd en afgunst ontstaat, wat mensen zwak en oneerlijk maakt. Rousseau ziet het ontstaan van maatschappelijke instituties zoals wetenschap en rechtspraak als iets negatiefs. Hij stelt dan ook een maatschappelijk verdrag voor waardoor mensen zich niet onderwerpen aan een leider maar zichzelf besturen volgens eigen wil.</a:t>
            </a:r>
          </a:p>
          <a:p>
            <a:r>
              <a:rPr lang="nl-NL" sz="1200" b="0" i="0" kern="1200" dirty="0">
                <a:solidFill>
                  <a:schemeClr val="tx1"/>
                </a:solidFill>
                <a:effectLst/>
                <a:latin typeface="+mn-lt"/>
                <a:ea typeface="+mn-ea"/>
                <a:cs typeface="+mn-cs"/>
              </a:rPr>
              <a:t>De ideale staat voor Rousseau is een kleine democratie.</a:t>
            </a:r>
          </a:p>
          <a:p>
            <a:endParaRPr lang="nl-NL" sz="1200" b="0" i="0" kern="1200" dirty="0">
              <a:solidFill>
                <a:schemeClr val="tx1"/>
              </a:solidFill>
              <a:effectLst/>
              <a:latin typeface="+mn-lt"/>
              <a:ea typeface="+mn-ea"/>
              <a:cs typeface="+mn-cs"/>
            </a:endParaRPr>
          </a:p>
          <a:p>
            <a:r>
              <a:rPr lang="nl-NL" sz="1200" b="0" i="0" kern="1200" dirty="0">
                <a:solidFill>
                  <a:schemeClr val="tx1"/>
                </a:solidFill>
                <a:effectLst/>
                <a:latin typeface="+mn-lt"/>
                <a:ea typeface="+mn-ea"/>
                <a:cs typeface="+mn-cs"/>
              </a:rPr>
              <a:t>Vragen die docent kan stellen:</a:t>
            </a:r>
          </a:p>
          <a:p>
            <a:pPr marL="171450" indent="-171450">
              <a:buFontTx/>
              <a:buChar char="-"/>
            </a:pPr>
            <a:r>
              <a:rPr lang="nl-NL" sz="1200" b="0" i="0" kern="1200" dirty="0">
                <a:solidFill>
                  <a:schemeClr val="tx1"/>
                </a:solidFill>
                <a:effectLst/>
                <a:latin typeface="+mn-lt"/>
                <a:ea typeface="+mn-ea"/>
                <a:cs typeface="+mn-cs"/>
              </a:rPr>
              <a:t>Wat vind</a:t>
            </a:r>
            <a:r>
              <a:rPr lang="nl-NL" sz="1200" b="0" i="0" kern="1200" baseline="0" dirty="0">
                <a:solidFill>
                  <a:schemeClr val="tx1"/>
                </a:solidFill>
                <a:effectLst/>
                <a:latin typeface="+mn-lt"/>
                <a:ea typeface="+mn-ea"/>
                <a:cs typeface="+mn-cs"/>
              </a:rPr>
              <a:t> jij van de uitspraak van Rousseau: “</a:t>
            </a:r>
            <a:r>
              <a:rPr lang="nl-NL" sz="1200" b="0" i="0" kern="1200" dirty="0">
                <a:solidFill>
                  <a:schemeClr val="tx1"/>
                </a:solidFill>
                <a:effectLst/>
                <a:latin typeface="+mn-lt"/>
                <a:ea typeface="+mn-ea"/>
                <a:cs typeface="+mn-cs"/>
              </a:rPr>
              <a:t>de mens in natuurtoestand eerst een sterke eenling is en daarna primitieve maatschappelijke ordeningen ontstaat. Volgens Rousseau komt er een einde aan de natuurtoestand wanneer iemand een hek om een stuk grond zet en zegt dat dit van hem is en anderen dit geloven. . Het invoeren van bezittingen laat verschil in rijkdom ontstaan waaruit dan weer concurrentiestrijd en afgunst ontstaat, wat mensen zwak en oneerlijk maakt. “</a:t>
            </a:r>
            <a:r>
              <a:rPr lang="nl-NL" sz="1200" b="0" i="0" kern="1200" baseline="0" dirty="0">
                <a:solidFill>
                  <a:schemeClr val="tx1"/>
                </a:solidFill>
                <a:effectLst/>
                <a:latin typeface="+mn-lt"/>
                <a:ea typeface="+mn-ea"/>
                <a:cs typeface="+mn-cs"/>
              </a:rPr>
              <a:t> Op basis waarvan wordt deze conclusie getrokken? Waar kan je dat zien in onze </a:t>
            </a:r>
            <a:r>
              <a:rPr lang="nl-NL" sz="1200" b="0" i="0" kern="1200" baseline="0" dirty="0" err="1">
                <a:solidFill>
                  <a:schemeClr val="tx1"/>
                </a:solidFill>
                <a:effectLst/>
                <a:latin typeface="+mn-lt"/>
                <a:ea typeface="+mn-ea"/>
                <a:cs typeface="+mn-cs"/>
              </a:rPr>
              <a:t>maantschappij</a:t>
            </a:r>
            <a:r>
              <a:rPr lang="nl-NL" sz="1200" b="0" i="0" kern="1200" baseline="0" dirty="0">
                <a:solidFill>
                  <a:schemeClr val="tx1"/>
                </a:solidFill>
                <a:effectLst/>
                <a:latin typeface="+mn-lt"/>
                <a:ea typeface="+mn-ea"/>
                <a:cs typeface="+mn-cs"/>
              </a:rPr>
              <a:t>? </a:t>
            </a:r>
            <a:endParaRPr lang="nl-NL" sz="1200" b="0" i="0" kern="1200" dirty="0">
              <a:solidFill>
                <a:schemeClr val="tx1"/>
              </a:solidFill>
              <a:effectLst/>
              <a:latin typeface="+mn-lt"/>
              <a:ea typeface="+mn-ea"/>
              <a:cs typeface="+mn-cs"/>
            </a:endParaRPr>
          </a:p>
          <a:p>
            <a:pPr marL="0" indent="0">
              <a:buFontTx/>
              <a:buNone/>
            </a:pPr>
            <a:endParaRPr lang="nl-NL" sz="1200" b="0" i="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Positieve en negatieve vrijheid:</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Hobbes en Rousseau geven een verschillende betekenis aan het begrip vrijheid. Hobbes beschrijft vrijheid wanneer je ongehinderd kunt doen wat je wilt zonder dwang. Dit beschrijft </a:t>
            </a:r>
            <a:r>
              <a:rPr lang="nl-NL" sz="1200" kern="1200" dirty="0" err="1">
                <a:solidFill>
                  <a:schemeClr val="tx1"/>
                </a:solidFill>
                <a:effectLst/>
                <a:latin typeface="+mn-lt"/>
                <a:ea typeface="+mn-ea"/>
                <a:cs typeface="+mn-cs"/>
              </a:rPr>
              <a:t>Isaiah</a:t>
            </a:r>
            <a:r>
              <a:rPr lang="nl-NL" sz="1200" kern="1200" dirty="0">
                <a:solidFill>
                  <a:schemeClr val="tx1"/>
                </a:solidFill>
                <a:effectLst/>
                <a:latin typeface="+mn-lt"/>
                <a:ea typeface="+mn-ea"/>
                <a:cs typeface="+mn-cs"/>
              </a:rPr>
              <a:t> Berlin (1909-1997) als </a:t>
            </a:r>
            <a:r>
              <a:rPr lang="nl-NL" sz="1200" i="1" kern="1200" dirty="0">
                <a:solidFill>
                  <a:schemeClr val="tx1"/>
                </a:solidFill>
                <a:effectLst/>
                <a:latin typeface="+mn-lt"/>
                <a:ea typeface="+mn-ea"/>
                <a:cs typeface="+mn-cs"/>
              </a:rPr>
              <a:t>negatieve vrijheid</a:t>
            </a:r>
            <a:r>
              <a:rPr lang="nl-NL" sz="1200" kern="1200" dirty="0">
                <a:solidFill>
                  <a:schemeClr val="tx1"/>
                </a:solidFill>
                <a:effectLst/>
                <a:latin typeface="+mn-lt"/>
                <a:ea typeface="+mn-ea"/>
                <a:cs typeface="+mn-cs"/>
              </a:rPr>
              <a:t>. Hij stelt dat je niet vrij kunt zijn wanneer er geen hindernissen op je pad worden gelegd die je vrijheid beperken. </a:t>
            </a:r>
          </a:p>
          <a:p>
            <a:r>
              <a:rPr lang="nl-NL" sz="1200" kern="1200" dirty="0">
                <a:solidFill>
                  <a:schemeClr val="tx1"/>
                </a:solidFill>
                <a:effectLst/>
                <a:latin typeface="+mn-lt"/>
                <a:ea typeface="+mn-ea"/>
                <a:cs typeface="+mn-cs"/>
              </a:rPr>
              <a:t>Rousseau beschrijft vrijheid als het gehoorzamen aan wetten ontstaan uit wat de burger echt wil. Dit verwoord Berlin als </a:t>
            </a:r>
            <a:r>
              <a:rPr lang="nl-NL" sz="1200" i="1" kern="1200" dirty="0">
                <a:solidFill>
                  <a:schemeClr val="tx1"/>
                </a:solidFill>
                <a:effectLst/>
                <a:latin typeface="+mn-lt"/>
                <a:ea typeface="+mn-ea"/>
                <a:cs typeface="+mn-cs"/>
              </a:rPr>
              <a:t>positieve vrijheid</a:t>
            </a:r>
            <a:r>
              <a:rPr lang="nl-NL" sz="1200" kern="1200" dirty="0">
                <a:solidFill>
                  <a:schemeClr val="tx1"/>
                </a:solidFill>
                <a:effectLst/>
                <a:latin typeface="+mn-lt"/>
                <a:ea typeface="+mn-ea"/>
                <a:cs typeface="+mn-cs"/>
              </a:rPr>
              <a:t>, hier wordt de nadruk gelegd op het zelf kunnen kiezen en de mogelijkheid iets te kunnen doen.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kern="1200" dirty="0">
                <a:solidFill>
                  <a:schemeClr val="tx1"/>
                </a:solidFill>
                <a:effectLst/>
                <a:latin typeface="+mn-lt"/>
                <a:ea typeface="+mn-ea"/>
                <a:cs typeface="+mn-cs"/>
              </a:rPr>
              <a:t>De correlatie </a:t>
            </a:r>
            <a:r>
              <a:rPr lang="nl-NL" sz="1200" kern="1200" dirty="0">
                <a:solidFill>
                  <a:schemeClr val="tx1"/>
                </a:solidFill>
                <a:effectLst/>
                <a:latin typeface="+mn-lt"/>
                <a:ea typeface="+mn-ea"/>
                <a:cs typeface="+mn-cs"/>
              </a:rPr>
              <a:t>met plichten zijn minder problematisch bij negatieve rechten. Zo verplicht het recht op meningsuiting de mensen er alleen toe de uitoefening van dat recht niet te hinderen. Echter is het aan de orde van de dag dat een combinatie met andere negatieve rechten dit wel lastiger maakt. Zo botsen het recht om niet gediscrimineerd te worden met het recht op vrije meningsuiting. Het dilemma hierbij is dan ook vooral of iemand gediscrimineerd of belachelijk gemaakt mag worden om wille van de vrijheid van meningsuiting. </a:t>
            </a:r>
          </a:p>
          <a:p>
            <a:endParaRPr lang="nl-NL" sz="1200" b="0" i="0" kern="1200" dirty="0">
              <a:solidFill>
                <a:schemeClr val="tx1"/>
              </a:solidFill>
              <a:effectLst/>
              <a:latin typeface="+mn-lt"/>
              <a:ea typeface="+mn-ea"/>
              <a:cs typeface="+mn-cs"/>
            </a:endParaRPr>
          </a:p>
          <a:p>
            <a:r>
              <a:rPr lang="nl-NL" dirty="0"/>
              <a:t>Vragen</a:t>
            </a:r>
            <a:r>
              <a:rPr lang="nl-NL" baseline="0" dirty="0"/>
              <a:t> die docent hier kan stellen:</a:t>
            </a:r>
          </a:p>
          <a:p>
            <a:pPr marL="171450" indent="-171450">
              <a:buFontTx/>
              <a:buChar char="-"/>
            </a:pPr>
            <a:r>
              <a:rPr lang="nl-NL" baseline="0" dirty="0"/>
              <a:t>Vind je belangrijk om je mening te uiten?</a:t>
            </a:r>
          </a:p>
          <a:p>
            <a:pPr marL="171450" indent="-171450">
              <a:buFontTx/>
              <a:buChar char="-"/>
            </a:pPr>
            <a:r>
              <a:rPr lang="nl-NL" baseline="0" dirty="0"/>
              <a:t>Kan je je mening altijd argumenteren?</a:t>
            </a:r>
          </a:p>
          <a:p>
            <a:pPr marL="171450" indent="-171450">
              <a:buFontTx/>
              <a:buChar char="-"/>
            </a:pPr>
            <a:r>
              <a:rPr lang="nl-NL" baseline="0" dirty="0"/>
              <a:t>Zou je een andere mening zonder argumenten aannemen? </a:t>
            </a:r>
            <a:endParaRPr lang="nl-NL" dirty="0"/>
          </a:p>
        </p:txBody>
      </p:sp>
      <p:sp>
        <p:nvSpPr>
          <p:cNvPr id="4" name="Tijdelijke aanduiding voor dianummer 3"/>
          <p:cNvSpPr>
            <a:spLocks noGrp="1"/>
          </p:cNvSpPr>
          <p:nvPr>
            <p:ph type="sldNum" sz="quarter" idx="5"/>
          </p:nvPr>
        </p:nvSpPr>
        <p:spPr/>
        <p:txBody>
          <a:bodyPr/>
          <a:lstStyle/>
          <a:p>
            <a:fld id="{A70BEAA9-E2D2-4FEB-BFF9-533B4EEEC041}" type="slidenum">
              <a:rPr lang="nl-NL" smtClean="0"/>
              <a:t>6</a:t>
            </a:fld>
            <a:endParaRPr lang="nl-NL"/>
          </a:p>
        </p:txBody>
      </p:sp>
    </p:spTree>
    <p:extLst>
      <p:ext uri="{BB962C8B-B14F-4D97-AF65-F5344CB8AC3E}">
        <p14:creationId xmlns:p14="http://schemas.microsoft.com/office/powerpoint/2010/main" val="1585193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 een groot vel papier stelling opschrijven:</a:t>
            </a:r>
          </a:p>
          <a:p>
            <a:pPr marL="171450" indent="-171450">
              <a:buFontTx/>
              <a:buChar char="-"/>
            </a:pPr>
            <a:r>
              <a:rPr lang="nl-NL" dirty="0"/>
              <a:t>Het is wel mogelijk om een ideale wereld op te bouwen.</a:t>
            </a:r>
          </a:p>
          <a:p>
            <a:pPr marL="171450" indent="-171450">
              <a:buFontTx/>
              <a:buChar char="-"/>
            </a:pPr>
            <a:r>
              <a:rPr lang="nl-NL" dirty="0"/>
              <a:t>Geld maakt je niet gelukkig.</a:t>
            </a:r>
          </a:p>
          <a:p>
            <a:pPr marL="171450" indent="-171450">
              <a:buFontTx/>
              <a:buChar char="-"/>
            </a:pPr>
            <a:r>
              <a:rPr lang="nl-NL" dirty="0"/>
              <a:t>Je mag in het openbaar alles zeggen wat je wilt.</a:t>
            </a:r>
          </a:p>
          <a:p>
            <a:pPr marL="171450" indent="-171450">
              <a:buFontTx/>
              <a:buChar char="-"/>
            </a:pPr>
            <a:r>
              <a:rPr lang="nl-NL" dirty="0"/>
              <a:t>Iedereen mag zijn eigen keuzes maken. </a:t>
            </a:r>
          </a:p>
          <a:p>
            <a:pPr marL="171450" indent="-171450">
              <a:buFontTx/>
              <a:buChar char="-"/>
            </a:pPr>
            <a:r>
              <a:rPr lang="nl-NL" dirty="0"/>
              <a:t>Mens is pas vrij als hij mag doen wat hij wilt.</a:t>
            </a:r>
          </a:p>
          <a:p>
            <a:pPr marL="171450" indent="-171450">
              <a:buFontTx/>
              <a:buChar char="-"/>
            </a:pPr>
            <a:r>
              <a:rPr lang="nl-NL" dirty="0"/>
              <a:t>In een democratisch land moeten de wetten door de het volk worden opgesteld.</a:t>
            </a:r>
          </a:p>
          <a:p>
            <a:pPr marL="171450" indent="-171450">
              <a:buFontTx/>
              <a:buChar char="-"/>
            </a:pPr>
            <a:endParaRPr lang="nl-NL" dirty="0"/>
          </a:p>
          <a:p>
            <a:pPr marL="0" indent="0">
              <a:buFontTx/>
              <a:buNone/>
            </a:pPr>
            <a:r>
              <a:rPr lang="nl-NL" dirty="0"/>
              <a:t>Vragen die gesteld worden door de andere groepjes mogen verdiepende karakter hebben:</a:t>
            </a:r>
          </a:p>
          <a:p>
            <a:pPr marL="0" indent="0">
              <a:buFontTx/>
              <a:buNone/>
            </a:pPr>
            <a:r>
              <a:rPr lang="nl-NL" dirty="0"/>
              <a:t>Bijvoorbeeld: -Hoezo? –Waarom? – Wat is daarmee?</a:t>
            </a:r>
          </a:p>
          <a:p>
            <a:pPr marL="171450" indent="-171450">
              <a:buFontTx/>
              <a:buChar char="-"/>
            </a:pPr>
            <a:endParaRPr lang="nl-NL" dirty="0"/>
          </a:p>
          <a:p>
            <a:pPr marL="171450" indent="-171450">
              <a:buFontTx/>
              <a:buChar char="-"/>
            </a:pPr>
            <a:endParaRPr lang="nl-NL" dirty="0"/>
          </a:p>
          <a:p>
            <a:pPr marL="171450" indent="-171450">
              <a:buFontTx/>
              <a:buChar char="-"/>
            </a:pPr>
            <a:endParaRPr lang="nl-NL" dirty="0"/>
          </a:p>
          <a:p>
            <a:pPr marL="171450" indent="-171450">
              <a:buFontTx/>
              <a:buChar char="-"/>
            </a:pPr>
            <a:endParaRPr lang="nl-NL" dirty="0"/>
          </a:p>
          <a:p>
            <a:pPr marL="171450" indent="-171450">
              <a:buFontTx/>
              <a:buChar char="-"/>
            </a:pPr>
            <a:endParaRPr lang="nl-NL" dirty="0"/>
          </a:p>
          <a:p>
            <a:pPr marL="171450" indent="-171450">
              <a:buFontTx/>
              <a:buChar char="-"/>
            </a:pPr>
            <a:endParaRPr lang="nl-NL" dirty="0"/>
          </a:p>
          <a:p>
            <a:pPr marL="171450" indent="-171450">
              <a:buFontTx/>
              <a:buChar char="-"/>
            </a:pPr>
            <a:endParaRPr lang="nl-NL" dirty="0"/>
          </a:p>
        </p:txBody>
      </p:sp>
      <p:sp>
        <p:nvSpPr>
          <p:cNvPr id="4" name="Tijdelijke aanduiding voor dianummer 3"/>
          <p:cNvSpPr>
            <a:spLocks noGrp="1"/>
          </p:cNvSpPr>
          <p:nvPr>
            <p:ph type="sldNum" sz="quarter" idx="5"/>
          </p:nvPr>
        </p:nvSpPr>
        <p:spPr/>
        <p:txBody>
          <a:bodyPr/>
          <a:lstStyle/>
          <a:p>
            <a:fld id="{A70BEAA9-E2D2-4FEB-BFF9-533B4EEEC041}" type="slidenum">
              <a:rPr lang="nl-NL" smtClean="0"/>
              <a:t>7</a:t>
            </a:fld>
            <a:endParaRPr lang="nl-NL"/>
          </a:p>
        </p:txBody>
      </p:sp>
    </p:spTree>
    <p:extLst>
      <p:ext uri="{BB962C8B-B14F-4D97-AF65-F5344CB8AC3E}">
        <p14:creationId xmlns:p14="http://schemas.microsoft.com/office/powerpoint/2010/main" val="261149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0" kern="1200" dirty="0" smtClean="0">
                <a:solidFill>
                  <a:schemeClr val="tx1"/>
                </a:solidFill>
                <a:effectLst/>
                <a:latin typeface="+mn-lt"/>
                <a:ea typeface="+mn-ea"/>
                <a:cs typeface="+mn-cs"/>
              </a:rPr>
              <a:t>Een </a:t>
            </a:r>
            <a:r>
              <a:rPr lang="nl-NL" sz="1200" b="1" i="0" kern="1200" dirty="0">
                <a:solidFill>
                  <a:schemeClr val="tx1"/>
                </a:solidFill>
                <a:effectLst/>
                <a:latin typeface="+mn-lt"/>
                <a:ea typeface="+mn-ea"/>
                <a:cs typeface="+mn-cs"/>
              </a:rPr>
              <a:t>rechtvaardige samenleving:</a:t>
            </a:r>
          </a:p>
          <a:p>
            <a:r>
              <a:rPr lang="nl-NL" sz="1200" b="0" i="0" kern="1200" dirty="0">
                <a:solidFill>
                  <a:schemeClr val="tx1"/>
                </a:solidFill>
                <a:effectLst/>
                <a:latin typeface="+mn-lt"/>
                <a:ea typeface="+mn-ea"/>
                <a:cs typeface="+mn-cs"/>
              </a:rPr>
              <a:t>‘Rechtvaardigheid’ is in de sociale filosofie een begrip van cruciaal belang. Denk hierbij aan het eerlijk delen van bijvoorbeeld voedsel. Dit word distributieve rechtvaardigheid genoemd. Hier wordt ook gedoeld op het eerlijk delen van rechten en plichten onder de mensen in de samenleving. Hoe de betekenis van ‘eerlijk’ word ingevuld is bepalend in hoe de verdeling in de samenleving tot stand komt.</a:t>
            </a:r>
          </a:p>
          <a:p>
            <a:r>
              <a:rPr lang="nl-NL" sz="1200" b="0" i="0" kern="1200" dirty="0">
                <a:solidFill>
                  <a:schemeClr val="tx1"/>
                </a:solidFill>
                <a:effectLst/>
                <a:latin typeface="+mn-lt"/>
                <a:ea typeface="+mn-ea"/>
                <a:cs typeface="+mn-cs"/>
              </a:rPr>
              <a:t>Er wordt onderscheid gemaakt in de filosofie tussen brede en smalle moraal. De brede moraal geeft aan wat de overheid moet doen om het geluk van de burgers te vergroten. De hedendaagse filosoof Martha </a:t>
            </a:r>
            <a:r>
              <a:rPr lang="nl-NL" sz="1200" b="0" i="0" kern="1200" dirty="0" err="1">
                <a:solidFill>
                  <a:schemeClr val="tx1"/>
                </a:solidFill>
                <a:effectLst/>
                <a:latin typeface="+mn-lt"/>
                <a:ea typeface="+mn-ea"/>
                <a:cs typeface="+mn-cs"/>
              </a:rPr>
              <a:t>Nussbau</a:t>
            </a:r>
            <a:r>
              <a:rPr lang="nl-NL" sz="1200" b="0" i="0" kern="1200" dirty="0">
                <a:solidFill>
                  <a:schemeClr val="tx1"/>
                </a:solidFill>
                <a:effectLst/>
                <a:latin typeface="+mn-lt"/>
                <a:ea typeface="+mn-ea"/>
                <a:cs typeface="+mn-cs"/>
              </a:rPr>
              <a:t> (1947) is hier een voorstander van. Zij ziet, geïnspireerd door Aristoteles, het voor de overheid als belangrijke taak de mensen zoveel mogelijk kansen op zelfontplooiing te bieden. De smalle moraal is erop toegespitst dat de overheid zich niet mag bemoeien met de manier waarop</a:t>
            </a:r>
          </a:p>
          <a:p>
            <a:r>
              <a:rPr lang="nl-NL" sz="1200" b="0" i="0" kern="1200" dirty="0">
                <a:solidFill>
                  <a:schemeClr val="tx1"/>
                </a:solidFill>
                <a:effectLst/>
                <a:latin typeface="+mn-lt"/>
                <a:ea typeface="+mn-ea"/>
                <a:cs typeface="+mn-cs"/>
              </a:rPr>
              <a:t>mensen hun leven leiden. De overheid dicht alleen voorwaarden, kaders te leggen waarbinnen burgers hun leven in kunnen richten zoals ze dat willen.</a:t>
            </a:r>
          </a:p>
          <a:p>
            <a:r>
              <a:rPr lang="nl-NL" sz="1200" b="0" i="0" kern="1200" dirty="0">
                <a:solidFill>
                  <a:schemeClr val="tx1"/>
                </a:solidFill>
                <a:effectLst/>
                <a:latin typeface="+mn-lt"/>
                <a:ea typeface="+mn-ea"/>
                <a:cs typeface="+mn-cs"/>
              </a:rPr>
              <a:t>De filosoof John </a:t>
            </a:r>
            <a:r>
              <a:rPr lang="nl-NL" sz="1200" b="0" i="0" kern="1200" dirty="0" err="1">
                <a:solidFill>
                  <a:schemeClr val="tx1"/>
                </a:solidFill>
                <a:effectLst/>
                <a:latin typeface="+mn-lt"/>
                <a:ea typeface="+mn-ea"/>
                <a:cs typeface="+mn-cs"/>
              </a:rPr>
              <a:t>Rawls</a:t>
            </a:r>
            <a:r>
              <a:rPr lang="nl-NL" sz="1200" b="0" i="0" kern="1200" dirty="0">
                <a:solidFill>
                  <a:schemeClr val="tx1"/>
                </a:solidFill>
                <a:effectLst/>
                <a:latin typeface="+mn-lt"/>
                <a:ea typeface="+mn-ea"/>
                <a:cs typeface="+mn-cs"/>
              </a:rPr>
              <a:t> (1921-2002) is een voorstander van de smalle moraal. Volgens heb hebben mensen drie dingen nodig om hun eigen leven in te kunnen richten: vrijheid, keuzemogelijkheden en welvaart. Vrijheid is een breed begrip en afhankelijk van waar je leeft. Keuzemogelijkheden zijn hiermee verbonden, in een vrij land met hongersnood of in crisis geeft niet veel keuzemogelijkheden. Daarnaast hebben afkomst sekse en talenten hier ook invloed op. Daarom is welvaart in een land ook een belangrijke factor om tot keuzemogelijkheden te kunnen komen.</a:t>
            </a:r>
          </a:p>
          <a:p>
            <a:endParaRPr lang="nl-NL" sz="1200" b="0" i="0" kern="1200" dirty="0">
              <a:solidFill>
                <a:schemeClr val="tx1"/>
              </a:solidFill>
              <a:effectLst/>
              <a:latin typeface="+mn-lt"/>
              <a:ea typeface="+mn-ea"/>
              <a:cs typeface="+mn-cs"/>
            </a:endParaRPr>
          </a:p>
          <a:p>
            <a:r>
              <a:rPr lang="nl-NL" sz="1200" b="1" i="0" kern="1200" dirty="0">
                <a:solidFill>
                  <a:schemeClr val="tx1"/>
                </a:solidFill>
                <a:effectLst/>
                <a:latin typeface="+mn-lt"/>
                <a:ea typeface="+mn-ea"/>
                <a:cs typeface="+mn-cs"/>
              </a:rPr>
              <a:t>Liberalisme, communitarisme en democratie</a:t>
            </a:r>
          </a:p>
          <a:p>
            <a:r>
              <a:rPr lang="nl-NL" sz="1200" b="0" i="0" kern="1200" dirty="0">
                <a:solidFill>
                  <a:schemeClr val="tx1"/>
                </a:solidFill>
                <a:effectLst/>
                <a:latin typeface="+mn-lt"/>
                <a:ea typeface="+mn-ea"/>
                <a:cs typeface="+mn-cs"/>
              </a:rPr>
              <a:t>Het liberalisme gaat uit van de smalle moraal. Een grondleggen van het liberalisme is filosoof John Stuart Mill (1806-1873). Hij streefde actief het ethische principe van utilitarisme na, waar het gaat om het grootste geluk realiseren voor zoveel mogelijk mensen. Volgens Mill heeft iedereen recht op een gelijke behandeling, behalve criminelen. Hij stelt, om in harmonie te kunne leven, dat je geen dingen moet nastreven die het geluk van anderen in de weg staat. Hier ontstonden ook stemrecht voor vrouwen en vrijheid van meningsuiting. Zo min mogelijk bemoeienis bij individuele beslissingen is een van de uitgangspunten van het liberalisme. Wel wordt er gesteld dat de overheid voorwaarden moet vastleggen en kaders moet stellen waarbinnen iedereen in vrijheid zijn eigen ideeën kan vormen. Het is alleen gerechtvaardigd om de vrijheid in te perken als dat de individuele vrijheid vergroot door bijvoorbeeld meer veiligheid. Het wordt als taak van de overheid gezien om orde te handhaven.</a:t>
            </a:r>
          </a:p>
          <a:p>
            <a:r>
              <a:rPr lang="nl-NL" sz="1200" b="0" i="0" kern="1200" dirty="0">
                <a:solidFill>
                  <a:schemeClr val="tx1"/>
                </a:solidFill>
                <a:effectLst/>
                <a:latin typeface="+mn-lt"/>
                <a:ea typeface="+mn-ea"/>
                <a:cs typeface="+mn-cs"/>
              </a:rPr>
              <a:t>Charles </a:t>
            </a:r>
            <a:r>
              <a:rPr lang="nl-NL" sz="1200" b="0" i="0" kern="1200" dirty="0" err="1">
                <a:solidFill>
                  <a:schemeClr val="tx1"/>
                </a:solidFill>
                <a:effectLst/>
                <a:latin typeface="+mn-lt"/>
                <a:ea typeface="+mn-ea"/>
                <a:cs typeface="+mn-cs"/>
              </a:rPr>
              <a:t>Raylor</a:t>
            </a:r>
            <a:r>
              <a:rPr lang="nl-NL" sz="1200" b="0" i="0" kern="1200" dirty="0">
                <a:solidFill>
                  <a:schemeClr val="tx1"/>
                </a:solidFill>
                <a:effectLst/>
                <a:latin typeface="+mn-lt"/>
                <a:ea typeface="+mn-ea"/>
                <a:cs typeface="+mn-cs"/>
              </a:rPr>
              <a:t> (filosoof, 1931) heeft kritiek op het liberalisme en wijst erop dat mensen niet los gezien kunnen worden van hun sociale omgeving. Tradities zijn vormend voor de culturele waardigheid en de identiteit van de mens. Hij stelt dat mensen van nature sociale wezens zijn en niet in hun eentje kunnen bepalen hoe ze willen leven. Hij stelt dat dit alleen kan in gemeenschap met anderen. Deze opvatting omschrijft het communitarisme. Deze gaat er van uit dat de gemeenschap beschermd moet worden. Zonder gemeenschap geen individu. Naast het liberale speerpunt ‘vrijheid’ zijn er ook andere cruciale waarden, denk hierbij aan gelijkheid, vrede en solidariteit.</a:t>
            </a:r>
          </a:p>
          <a:p>
            <a:r>
              <a:rPr lang="nl-NL" sz="1200" b="0" i="0" kern="1200" dirty="0">
                <a:solidFill>
                  <a:schemeClr val="tx1"/>
                </a:solidFill>
                <a:effectLst/>
                <a:latin typeface="+mn-lt"/>
                <a:ea typeface="+mn-ea"/>
                <a:cs typeface="+mn-cs"/>
              </a:rPr>
              <a:t>Democratie is afgeleid van het Griekse </a:t>
            </a:r>
            <a:r>
              <a:rPr lang="nl-NL" sz="1200" b="0" i="0" kern="1200" dirty="0" err="1">
                <a:solidFill>
                  <a:schemeClr val="tx1"/>
                </a:solidFill>
                <a:effectLst/>
                <a:latin typeface="+mn-lt"/>
                <a:ea typeface="+mn-ea"/>
                <a:cs typeface="+mn-cs"/>
              </a:rPr>
              <a:t>demos</a:t>
            </a:r>
            <a:r>
              <a:rPr lang="nl-NL" sz="1200" b="0" i="0" kern="1200" dirty="0">
                <a:solidFill>
                  <a:schemeClr val="tx1"/>
                </a:solidFill>
                <a:effectLst/>
                <a:latin typeface="+mn-lt"/>
                <a:ea typeface="+mn-ea"/>
                <a:cs typeface="+mn-cs"/>
              </a:rPr>
              <a:t> (volk) en </a:t>
            </a:r>
            <a:r>
              <a:rPr lang="nl-NL" sz="1200" b="0" i="0" kern="1200" dirty="0" err="1">
                <a:solidFill>
                  <a:schemeClr val="tx1"/>
                </a:solidFill>
                <a:effectLst/>
                <a:latin typeface="+mn-lt"/>
                <a:ea typeface="+mn-ea"/>
                <a:cs typeface="+mn-cs"/>
              </a:rPr>
              <a:t>kratos</a:t>
            </a:r>
            <a:r>
              <a:rPr lang="nl-NL" sz="1200" b="0" i="0" kern="1200" dirty="0">
                <a:solidFill>
                  <a:schemeClr val="tx1"/>
                </a:solidFill>
                <a:effectLst/>
                <a:latin typeface="+mn-lt"/>
                <a:ea typeface="+mn-ea"/>
                <a:cs typeface="+mn-cs"/>
              </a:rPr>
              <a:t> (macht). Hier wordt meestal een regering gekozen door het volk mee bedoeld. Het volk heeft hiermee instemming in de wetten en regels. In de tijd van Plato en Aristoteles kon Athene nog direct democratisch bestuurd worden omdat deze nog klein genoeg was. Dit hield in, alle mensen met burgerrechten voor een vergadering bijeengeroepen konden worden op een plein (rijke mannen, want vrouwen en slaven hadden geen rechten). Deze directe vorm van democratie is echter niet mogelijk meer wanneer een staat groter wordt, hier wordt de democratie gevoerd door een groep gekozen mensen (politici) die het volk vertegenwoordigen in hun rechten en belangen. Dit noemen we vertegenwoordigde democratie.</a:t>
            </a:r>
          </a:p>
          <a:p>
            <a:r>
              <a:rPr lang="nl-NL" sz="1200" b="0" i="0" kern="1200" dirty="0">
                <a:solidFill>
                  <a:schemeClr val="tx1"/>
                </a:solidFill>
                <a:effectLst/>
                <a:latin typeface="+mn-lt"/>
                <a:ea typeface="+mn-ea"/>
                <a:cs typeface="+mn-cs"/>
              </a:rPr>
              <a:t>Volgens Rousseau zijn theorieën kan een staat groter dan een middelgrote stad nooit een echte democratie zijn.</a:t>
            </a:r>
          </a:p>
          <a:p>
            <a:r>
              <a:rPr lang="nl-NL" sz="1200" b="0" i="0" kern="1200" dirty="0">
                <a:solidFill>
                  <a:schemeClr val="tx1"/>
                </a:solidFill>
                <a:effectLst/>
                <a:latin typeface="+mn-lt"/>
                <a:ea typeface="+mn-ea"/>
                <a:cs typeface="+mn-cs"/>
              </a:rPr>
              <a:t>Bijna ieder democratisch land heeft zijn bestuur volgens het idee van trias politica van de filosoof Charles </a:t>
            </a:r>
            <a:r>
              <a:rPr lang="nl-NL" sz="1200" b="0" i="0" kern="1200" dirty="0" err="1">
                <a:solidFill>
                  <a:schemeClr val="tx1"/>
                </a:solidFill>
                <a:effectLst/>
                <a:latin typeface="+mn-lt"/>
                <a:ea typeface="+mn-ea"/>
                <a:cs typeface="+mn-cs"/>
              </a:rPr>
              <a:t>Montesquieu</a:t>
            </a:r>
            <a:r>
              <a:rPr lang="nl-NL" sz="1200" b="0" i="0" kern="1200" dirty="0">
                <a:solidFill>
                  <a:schemeClr val="tx1"/>
                </a:solidFill>
                <a:effectLst/>
                <a:latin typeface="+mn-lt"/>
                <a:ea typeface="+mn-ea"/>
                <a:cs typeface="+mn-cs"/>
              </a:rPr>
              <a:t> (1689-1755) vorm gegeven. Volgens </a:t>
            </a:r>
            <a:r>
              <a:rPr lang="nl-NL" sz="1200" b="0" i="0" kern="1200" dirty="0" err="1">
                <a:solidFill>
                  <a:schemeClr val="tx1"/>
                </a:solidFill>
                <a:effectLst/>
                <a:latin typeface="+mn-lt"/>
                <a:ea typeface="+mn-ea"/>
                <a:cs typeface="+mn-cs"/>
              </a:rPr>
              <a:t>Montesquieu</a:t>
            </a:r>
            <a:r>
              <a:rPr lang="nl-NL" sz="1200" b="0" i="0" kern="1200" dirty="0">
                <a:solidFill>
                  <a:schemeClr val="tx1"/>
                </a:solidFill>
                <a:effectLst/>
                <a:latin typeface="+mn-lt"/>
                <a:ea typeface="+mn-ea"/>
                <a:cs typeface="+mn-cs"/>
              </a:rPr>
              <a:t> is het de taak van de overheid ervoor te zorgen dat alle onderdanen vrij zijn. Hier dienen persoonlijke belangen van staatsbelangen gescheiden te blijven. Hij beschrijft drie overheidstaken: wetgeving, bestuur en rechtspraak. Deze mogen nooit in de handen van 1 persoon zijn. Hij stelt dat de kracht van democratie tegelijkertijd ook de zwakte is. Want wat als de meerderheid een verkeerde keuze maakt? Denk hierbij aan hoe Adolf Hitler in 1933 via democratische verkiezingen aan de macht kwam. Aristoteles stelde al dat de democratie een instabiele staatvorm is en onderhevig aan vele veranderingen van vertegenwoordigers. En geen garantie van deskundigheid van de gekozen leiders.</a:t>
            </a:r>
          </a:p>
          <a:p>
            <a:r>
              <a:rPr lang="nl-NL" sz="1200" b="0" i="0" kern="1200" dirty="0">
                <a:solidFill>
                  <a:schemeClr val="tx1"/>
                </a:solidFill>
                <a:effectLst/>
                <a:latin typeface="+mn-lt"/>
                <a:ea typeface="+mn-ea"/>
                <a:cs typeface="+mn-cs"/>
              </a:rPr>
              <a:t>Ook Plato vreesde voor slechte leiders. Hij pleitte voor een filosoof-koning die zijn leven lang was opgeleid en door beproeving het meest geschikt als leider werd gebleken. De filosoof</a:t>
            </a:r>
          </a:p>
          <a:p>
            <a:r>
              <a:rPr lang="nl-NL" sz="1200" b="0" i="0" kern="1200" dirty="0">
                <a:solidFill>
                  <a:schemeClr val="tx1"/>
                </a:solidFill>
                <a:effectLst/>
                <a:latin typeface="+mn-lt"/>
                <a:ea typeface="+mn-ea"/>
                <a:cs typeface="+mn-cs"/>
              </a:rPr>
              <a:t>Niccoló Machiavelli (1469-1527) had als uitgangspunt dat de leider immoreel is. Om rust en orde te garanderen moet er volgens hem een autoritaire heerser zijn die zich niet van morele waarden aantrekt. Deze dient de touwtjes strak in handen te houden en daarbij zijn bedrog en geweld geoorloofd. Volgens Machiavelli heiligt het doel de middelen.</a:t>
            </a:r>
          </a:p>
          <a:p>
            <a:r>
              <a:rPr lang="nl-NL" sz="1200" b="1" i="0" kern="1200" dirty="0">
                <a:solidFill>
                  <a:schemeClr val="tx1"/>
                </a:solidFill>
                <a:effectLst/>
                <a:latin typeface="+mn-lt"/>
                <a:ea typeface="+mn-ea"/>
                <a:cs typeface="+mn-cs"/>
              </a:rPr>
              <a:t>Anarchisme, communisme en socialisme</a:t>
            </a:r>
          </a:p>
          <a:p>
            <a:r>
              <a:rPr lang="nl-NL" sz="1200" b="0" i="0" kern="1200" dirty="0">
                <a:solidFill>
                  <a:schemeClr val="tx1"/>
                </a:solidFill>
                <a:effectLst/>
                <a:latin typeface="+mn-lt"/>
                <a:ea typeface="+mn-ea"/>
                <a:cs typeface="+mn-cs"/>
              </a:rPr>
              <a:t>Anarchisme heeft een hele andere opvatting over de verhouding tussen individu en samenleving. In het Grieks betekend anarchie, zonder leiding. Hierover bestaan vele misvattingen. Zo word het woord anarchie vaak gebruikt om een situatie van chaos en wanorde aan te duiden. Echter anarchisten pleiten voor een geweld- en autoriteit-loze samenleving door zelfbestuur. Van en door het volk. Ze stellen dat dit niet leidt tot chaos maar juist tot harmonie. Zo vatten ze alle vormen van autoriteit op als onderdrukking en ze wijzen dus scheve verhoudingen tussen sekse, eigendom, afkomst en macht af. Het grootste uitgangspunt wat ze uitdragen is dat mensen sociale wezens zijn die zich prima kunnen verenigen om gezamenlijk tot een oplossing voor problemen te komen. Ze streven voornamelijk naar kleine zelfbesturende gemeenschappen waar mensen vrij en gelijk zijn zonder aan de macht van een staat. Ze pleiten voor een samenleving waar de ordening van onderop ontstaat in plaats van bovenaf.</a:t>
            </a:r>
          </a:p>
          <a:p>
            <a:r>
              <a:rPr lang="nl-NL" sz="1200" b="0" i="0" kern="1200" dirty="0">
                <a:solidFill>
                  <a:schemeClr val="tx1"/>
                </a:solidFill>
                <a:effectLst/>
                <a:latin typeface="+mn-lt"/>
                <a:ea typeface="+mn-ea"/>
                <a:cs typeface="+mn-cs"/>
              </a:rPr>
              <a:t>De eerste filosoof die zich anarchist noemde was Pierre-Joseph Proudhon (1809-1865). Hij stelt dat alle eigendom diefstal is; als je je geld op de bank zet word het meer waard zonder dat jij er zelf wat voor hoeft te doen, door de inspanningen van anderen (bijvoorbeeld boeren en arbeiders) die zelf arm blijven. Je wordt dus rijker zonder iets te doen, over de ruggen van anderen.</a:t>
            </a:r>
          </a:p>
          <a:p>
            <a:r>
              <a:rPr lang="nl-NL" sz="1200" b="0" i="0" kern="1200" dirty="0">
                <a:solidFill>
                  <a:schemeClr val="tx1"/>
                </a:solidFill>
                <a:effectLst/>
                <a:latin typeface="+mn-lt"/>
                <a:ea typeface="+mn-ea"/>
                <a:cs typeface="+mn-cs"/>
              </a:rPr>
              <a:t>De ideeën van Karl Marx (1818-1883) liggen ten grondslag aan het communisme. Marx werd door de filosofie van Hegel (1770-1831) geïnspireerd. Echter staat bij Marx niet het idealisme maar juist het materiële centraal. Hegel stelt als doel de bevrijding van de Geest, Marx stelt daarentegen de bevrijding van mensen als doel. Volgens Marx zijn het niet de ideeën die de geschiedenis bepalen maar de productiemiddelen en –verhoudingen. Hij stelt dat arbeid het meest essentieel is voor de mens. Marx beschouwt religie als een andere vorm van vervreemding. Vanuit zijn oogpunt dat religie de mens armer maakt noemt hij religie ‘de opium van het volk’. Marx’ ideaal is een </a:t>
            </a:r>
            <a:r>
              <a:rPr lang="nl-NL" sz="1200" b="0" i="0" kern="1200" dirty="0" err="1">
                <a:solidFill>
                  <a:schemeClr val="tx1"/>
                </a:solidFill>
                <a:effectLst/>
                <a:latin typeface="+mn-lt"/>
                <a:ea typeface="+mn-ea"/>
                <a:cs typeface="+mn-cs"/>
              </a:rPr>
              <a:t>klassenloze</a:t>
            </a:r>
            <a:r>
              <a:rPr lang="nl-NL" sz="1200" b="0" i="0" kern="1200" dirty="0">
                <a:solidFill>
                  <a:schemeClr val="tx1"/>
                </a:solidFill>
                <a:effectLst/>
                <a:latin typeface="+mn-lt"/>
                <a:ea typeface="+mn-ea"/>
                <a:cs typeface="+mn-cs"/>
              </a:rPr>
              <a:t>, areligieuze samenleving zonder uitbuiting en onderdrukking, me de productiemiddelen in handen van het volk. Volgens Marx is een revolutie onvermijdelijk. Marx schrijft met Friedrich Engels het Communistisch Manifest, waar hij zich richt tot de arbeiders (proletariaat) me de oproep: ‘Proletariers aller landen, verenig u!’. Marx stelt dat mensen alleen tot het ideaal van het communisme gevormd kunnen worden door eerst een fase van socialisme te doorlopen.</a:t>
            </a:r>
          </a:p>
          <a:p>
            <a:r>
              <a:rPr lang="nl-NL" sz="1200" b="0" i="0" kern="1200" dirty="0">
                <a:solidFill>
                  <a:schemeClr val="tx1"/>
                </a:solidFill>
                <a:effectLst/>
                <a:latin typeface="+mn-lt"/>
                <a:ea typeface="+mn-ea"/>
                <a:cs typeface="+mn-cs"/>
              </a:rPr>
              <a:t>Na zijn dood nam Lenin Marx theorieën over voor zijn revolutionaire ideeën wat leidde tot het ontstaan van de Sovjet-Unie in 1917. Dit ontwikkelde zich tot een totalitair regime. Waarbij door de opvolger van Lenin, Stalin de mensen rechten geschonden werden op enorme schaal.</a:t>
            </a:r>
          </a:p>
          <a:p>
            <a:endParaRPr lang="nl-NL" dirty="0"/>
          </a:p>
        </p:txBody>
      </p:sp>
      <p:sp>
        <p:nvSpPr>
          <p:cNvPr id="4" name="Tijdelijke aanduiding voor dianummer 3"/>
          <p:cNvSpPr>
            <a:spLocks noGrp="1"/>
          </p:cNvSpPr>
          <p:nvPr>
            <p:ph type="sldNum" sz="quarter" idx="5"/>
          </p:nvPr>
        </p:nvSpPr>
        <p:spPr/>
        <p:txBody>
          <a:bodyPr/>
          <a:lstStyle/>
          <a:p>
            <a:fld id="{A70BEAA9-E2D2-4FEB-BFF9-533B4EEEC041}" type="slidenum">
              <a:rPr lang="nl-NL" smtClean="0"/>
              <a:t>8</a:t>
            </a:fld>
            <a:endParaRPr lang="nl-NL"/>
          </a:p>
        </p:txBody>
      </p:sp>
    </p:spTree>
    <p:extLst>
      <p:ext uri="{BB962C8B-B14F-4D97-AF65-F5344CB8AC3E}">
        <p14:creationId xmlns:p14="http://schemas.microsoft.com/office/powerpoint/2010/main" val="2950700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1" dirty="0"/>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9</a:t>
            </a:fld>
            <a:endParaRPr lang="nl-NL"/>
          </a:p>
        </p:txBody>
      </p:sp>
    </p:spTree>
    <p:extLst>
      <p:ext uri="{BB962C8B-B14F-4D97-AF65-F5344CB8AC3E}">
        <p14:creationId xmlns:p14="http://schemas.microsoft.com/office/powerpoint/2010/main" val="3025381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5/10/2022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5/10/2022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‹nr.›</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imeo.com/7249358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3">
            <a:extLst>
              <a:ext uri="{FF2B5EF4-FFF2-40B4-BE49-F238E27FC236}">
                <a16:creationId xmlns:a16="http://schemas.microsoft.com/office/drawing/2014/main" id="{559AE206-7EBA-4D33-8BC9-9D8158553F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42257" y="4525347"/>
            <a:ext cx="6939722" cy="1737360"/>
          </a:xfrm>
        </p:spPr>
        <p:txBody>
          <a:bodyPr anchor="ctr">
            <a:normAutofit/>
          </a:bodyPr>
          <a:lstStyle/>
          <a:p>
            <a:pPr algn="r"/>
            <a:r>
              <a:rPr lang="en-US" dirty="0">
                <a:cs typeface="Calibri Light"/>
              </a:rPr>
              <a:t>Workshop </a:t>
            </a:r>
            <a:r>
              <a:rPr lang="en-US" dirty="0" err="1">
                <a:cs typeface="Calibri Light"/>
              </a:rPr>
              <a:t>Kritische</a:t>
            </a:r>
            <a:r>
              <a:rPr lang="en-US" dirty="0">
                <a:cs typeface="Calibri Light"/>
              </a:rPr>
              <a:t> </a:t>
            </a:r>
            <a:r>
              <a:rPr lang="en-US" dirty="0" err="1">
                <a:cs typeface="Calibri Light"/>
              </a:rPr>
              <a:t>denkvaardigheden</a:t>
            </a:r>
            <a:endParaRPr lang="en-US" dirty="0"/>
          </a:p>
        </p:txBody>
      </p:sp>
      <p:sp>
        <p:nvSpPr>
          <p:cNvPr id="3" name="Subtitle 2"/>
          <p:cNvSpPr>
            <a:spLocks noGrp="1"/>
          </p:cNvSpPr>
          <p:nvPr>
            <p:ph type="subTitle" idx="1"/>
          </p:nvPr>
        </p:nvSpPr>
        <p:spPr>
          <a:xfrm>
            <a:off x="8050762" y="4953319"/>
            <a:ext cx="3660137" cy="1309388"/>
          </a:xfrm>
        </p:spPr>
        <p:txBody>
          <a:bodyPr vert="horz" lIns="91440" tIns="45720" rIns="91440" bIns="45720" rtlCol="0" anchor="ctr">
            <a:normAutofit/>
          </a:bodyPr>
          <a:lstStyle/>
          <a:p>
            <a:pPr algn="l"/>
            <a:endParaRPr lang="en-US" sz="2000" dirty="0">
              <a:cs typeface="Calibri"/>
            </a:endParaRPr>
          </a:p>
          <a:p>
            <a:pPr algn="l"/>
            <a:r>
              <a:rPr lang="en-US" sz="2000" dirty="0">
                <a:cs typeface="Calibri"/>
                <a:hlinkClick r:id="rId3"/>
              </a:rPr>
              <a:t>https://vimeo.com/72493585</a:t>
            </a:r>
            <a:endParaRPr lang="en-US" sz="1800" dirty="0">
              <a:cs typeface="Calibri"/>
            </a:endParaRPr>
          </a:p>
          <a:p>
            <a:pPr algn="l"/>
            <a:endParaRPr lang="en-US" dirty="0">
              <a:cs typeface="Calibri"/>
            </a:endParaRPr>
          </a:p>
        </p:txBody>
      </p:sp>
      <p:sp>
        <p:nvSpPr>
          <p:cNvPr id="33" name="Oval 25">
            <a:extLst>
              <a:ext uri="{FF2B5EF4-FFF2-40B4-BE49-F238E27FC236}">
                <a16:creationId xmlns:a16="http://schemas.microsoft.com/office/drawing/2014/main" id="{6437D937-A7F1-4011-92B4-328E5BE1B1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27">
            <a:extLst>
              <a:ext uri="{FF2B5EF4-FFF2-40B4-BE49-F238E27FC236}">
                <a16:creationId xmlns:a16="http://schemas.microsoft.com/office/drawing/2014/main" id="{B672F332-AF08-46C6-94F0-77684310D7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rgbClr val="464F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29">
            <a:extLst>
              <a:ext uri="{FF2B5EF4-FFF2-40B4-BE49-F238E27FC236}">
                <a16:creationId xmlns:a16="http://schemas.microsoft.com/office/drawing/2014/main" id="{34244EF8-D73A-40E1-BE73-D46E6B4B04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rgbClr val="5A84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descr="A statue of a person&#10;&#10;Description generated with very high confidence">
            <a:extLst>
              <a:ext uri="{FF2B5EF4-FFF2-40B4-BE49-F238E27FC236}">
                <a16:creationId xmlns:a16="http://schemas.microsoft.com/office/drawing/2014/main" id="{CA5EC5EC-9A56-4C0E-BF9F-54F3A6B6CFE4}"/>
              </a:ext>
            </a:extLst>
          </p:cNvPr>
          <p:cNvPicPr>
            <a:picLocks noChangeAspect="1"/>
          </p:cNvPicPr>
          <p:nvPr/>
        </p:nvPicPr>
        <p:blipFill rotWithShape="1">
          <a:blip r:embed="rId4" cstate="print"/>
          <a:srcRect l="31546" r="2" b="2"/>
          <a:stretch/>
        </p:blipFill>
        <p:spPr>
          <a:xfrm>
            <a:off x="6231154" y="250531"/>
            <a:ext cx="5699887" cy="405923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p:spPr>
      </p:pic>
      <p:cxnSp>
        <p:nvCxnSpPr>
          <p:cNvPr id="32" name="Straight Connector 31">
            <a:extLst>
              <a:ext uri="{FF2B5EF4-FFF2-40B4-BE49-F238E27FC236}">
                <a16:creationId xmlns:a16="http://schemas.microsoft.com/office/drawing/2014/main" id="{9E8E38ED-369A-44C2-B635-0BED0E48A6E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id="{5B9F6F75-CADA-46A1-B7D8-7A27EB8CC083}"/>
              </a:ext>
            </a:extLst>
          </p:cNvPr>
          <p:cNvSpPr>
            <a:spLocks noGrp="1"/>
          </p:cNvSpPr>
          <p:nvPr>
            <p:ph type="title"/>
          </p:nvPr>
        </p:nvSpPr>
        <p:spPr>
          <a:xfrm>
            <a:off x="1047280" y="759805"/>
            <a:ext cx="10306520" cy="1325563"/>
          </a:xfrm>
        </p:spPr>
        <p:txBody>
          <a:bodyPr>
            <a:normAutofit/>
          </a:bodyPr>
          <a:lstStyle/>
          <a:p>
            <a:r>
              <a:rPr lang="nl-NL" sz="4000">
                <a:solidFill>
                  <a:srgbClr val="FFFFFF"/>
                </a:solidFill>
              </a:rPr>
              <a:t>De kaartjes met vragen</a:t>
            </a:r>
          </a:p>
        </p:txBody>
      </p:sp>
      <p:sp>
        <p:nvSpPr>
          <p:cNvPr id="3" name="Tijdelijke aanduiding voor inhoud 2">
            <a:extLst>
              <a:ext uri="{FF2B5EF4-FFF2-40B4-BE49-F238E27FC236}">
                <a16:creationId xmlns:a16="http://schemas.microsoft.com/office/drawing/2014/main" id="{EEE2FC00-60C0-4872-A581-E487C32BB947}"/>
              </a:ext>
            </a:extLst>
          </p:cNvPr>
          <p:cNvSpPr>
            <a:spLocks noGrp="1"/>
          </p:cNvSpPr>
          <p:nvPr>
            <p:ph idx="1"/>
          </p:nvPr>
        </p:nvSpPr>
        <p:spPr>
          <a:xfrm>
            <a:off x="1424904" y="2494450"/>
            <a:ext cx="5278215" cy="3563159"/>
          </a:xfrm>
        </p:spPr>
        <p:txBody>
          <a:bodyPr>
            <a:normAutofit/>
          </a:bodyPr>
          <a:lstStyle/>
          <a:p>
            <a:r>
              <a:rPr lang="nl-NL" sz="1700" dirty="0"/>
              <a:t>De klas wordt in 2 teams verdeeld (8 pers. per team)</a:t>
            </a:r>
          </a:p>
          <a:p>
            <a:r>
              <a:rPr lang="nl-NL" sz="1700" dirty="0"/>
              <a:t>De overige mensen zijn jury</a:t>
            </a:r>
          </a:p>
          <a:p>
            <a:r>
              <a:rPr lang="nl-NL" sz="1700" dirty="0"/>
              <a:t>2 assistenten die om de beurt een vraag voorlezen.</a:t>
            </a:r>
          </a:p>
          <a:p>
            <a:r>
              <a:rPr lang="nl-NL" sz="1700" dirty="0"/>
              <a:t>De assistenten mogen bepalen of een team argumenten voor of tegen de stelling moeten bedenken. Het andere team doet dan het tegenovergestelde.</a:t>
            </a:r>
          </a:p>
          <a:p>
            <a:r>
              <a:rPr lang="nl-NL" sz="1700" dirty="0"/>
              <a:t>De jury geeft punten aan de beste argumenten. </a:t>
            </a:r>
          </a:p>
          <a:p>
            <a:endParaRPr lang="nl-NL" sz="1700" dirty="0"/>
          </a:p>
          <a:p>
            <a:endParaRPr lang="nl-NL" sz="1700" dirty="0"/>
          </a:p>
        </p:txBody>
      </p:sp>
      <p:pic>
        <p:nvPicPr>
          <p:cNvPr id="4" name="Afbeelding 3">
            <a:extLst>
              <a:ext uri="{FF2B5EF4-FFF2-40B4-BE49-F238E27FC236}">
                <a16:creationId xmlns:a16="http://schemas.microsoft.com/office/drawing/2014/main" id="{950BF783-08AB-457B-B01D-C452C3A255BC}"/>
              </a:ext>
            </a:extLst>
          </p:cNvPr>
          <p:cNvPicPr>
            <a:picLocks noChangeAspect="1"/>
          </p:cNvPicPr>
          <p:nvPr/>
        </p:nvPicPr>
        <p:blipFill rotWithShape="1">
          <a:blip r:embed="rId3"/>
          <a:srcRect l="6096" r="4057" b="1"/>
          <a:stretch/>
        </p:blipFill>
        <p:spPr>
          <a:xfrm>
            <a:off x="7009506" y="2492376"/>
            <a:ext cx="3891789" cy="2887698"/>
          </a:xfrm>
          <a:prstGeom prst="rect">
            <a:avLst/>
          </a:prstGeom>
        </p:spPr>
      </p:pic>
    </p:spTree>
    <p:extLst>
      <p:ext uri="{BB962C8B-B14F-4D97-AF65-F5344CB8AC3E}">
        <p14:creationId xmlns:p14="http://schemas.microsoft.com/office/powerpoint/2010/main" val="2087140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56F5174-31D9-4DBB-AAB7-A1FD7BDB13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AE113210-7872-481A-ADE6-3A05CCAF5EB2}"/>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DD6C3CE-F30E-4817-952F-6BFC9CA83B04}"/>
              </a:ext>
            </a:extLst>
          </p:cNvPr>
          <p:cNvSpPr>
            <a:spLocks noGrp="1"/>
          </p:cNvSpPr>
          <p:nvPr>
            <p:ph type="title"/>
          </p:nvPr>
        </p:nvSpPr>
        <p:spPr>
          <a:xfrm>
            <a:off x="6094105" y="802955"/>
            <a:ext cx="5802605" cy="301945"/>
          </a:xfrm>
        </p:spPr>
        <p:txBody>
          <a:bodyPr>
            <a:normAutofit fontScale="90000"/>
          </a:bodyPr>
          <a:lstStyle/>
          <a:p>
            <a:r>
              <a:rPr lang="en-US" dirty="0" err="1">
                <a:solidFill>
                  <a:srgbClr val="000000"/>
                </a:solidFill>
                <a:cs typeface="Calibri Light"/>
              </a:rPr>
              <a:t>Doelen</a:t>
            </a:r>
            <a:r>
              <a:rPr lang="en-US" dirty="0">
                <a:solidFill>
                  <a:srgbClr val="000000"/>
                </a:solidFill>
                <a:cs typeface="Calibri Light"/>
              </a:rPr>
              <a:t>-check:</a:t>
            </a:r>
            <a:endParaRPr lang="en-US" dirty="0"/>
          </a:p>
        </p:txBody>
      </p:sp>
      <p:sp>
        <p:nvSpPr>
          <p:cNvPr id="18" name="Freeform 62">
            <a:extLst>
              <a:ext uri="{FF2B5EF4-FFF2-40B4-BE49-F238E27FC236}">
                <a16:creationId xmlns:a16="http://schemas.microsoft.com/office/drawing/2014/main" id="{F9A95BEE-6BB1-4A28-A8E6-A34B2E42EF8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descr="A picture containing text, map&#10;&#10;Description generated with very high confidence">
            <a:extLst>
              <a:ext uri="{FF2B5EF4-FFF2-40B4-BE49-F238E27FC236}">
                <a16:creationId xmlns:a16="http://schemas.microsoft.com/office/drawing/2014/main" id="{19594018-9129-4395-AB01-3DA77225931E}"/>
              </a:ext>
            </a:extLst>
          </p:cNvPr>
          <p:cNvPicPr>
            <a:picLocks noChangeAspect="1"/>
          </p:cNvPicPr>
          <p:nvPr/>
        </p:nvPicPr>
        <p:blipFill rotWithShape="1">
          <a:blip r:embed="rId4" cstate="print">
            <a:alphaModFix/>
          </a:blip>
          <a:srcRect l="5155" t="-1809" r="-619" b="-3292"/>
          <a:stretch/>
        </p:blipFill>
        <p:spPr>
          <a:xfrm>
            <a:off x="20" y="805021"/>
            <a:ext cx="4833919" cy="5321894"/>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07BAC367-D838-4B63-BC16-D0E1ECB148C5}"/>
              </a:ext>
            </a:extLst>
          </p:cNvPr>
          <p:cNvSpPr>
            <a:spLocks noGrp="1"/>
          </p:cNvSpPr>
          <p:nvPr>
            <p:ph idx="1"/>
          </p:nvPr>
        </p:nvSpPr>
        <p:spPr>
          <a:xfrm>
            <a:off x="6090574" y="1278682"/>
            <a:ext cx="4977578" cy="5217368"/>
          </a:xfrm>
        </p:spPr>
        <p:txBody>
          <a:bodyPr vert="horz" lIns="91440" tIns="45720" rIns="91440" bIns="45720" rtlCol="0" anchor="ctr">
            <a:normAutofit lnSpcReduction="10000"/>
          </a:bodyPr>
          <a:lstStyle/>
          <a:p>
            <a:pPr marL="0" indent="0">
              <a:buNone/>
            </a:pPr>
            <a:endParaRPr lang="en-US" sz="2000" dirty="0">
              <a:solidFill>
                <a:srgbClr val="000000"/>
              </a:solidFill>
              <a:cs typeface="Calibri"/>
            </a:endParaRPr>
          </a:p>
          <a:p>
            <a:pPr marL="0" indent="0">
              <a:buNone/>
            </a:pPr>
            <a:endParaRPr lang="en-US" sz="2000" dirty="0">
              <a:solidFill>
                <a:srgbClr val="000000"/>
              </a:solidFill>
              <a:cs typeface="Calibri"/>
            </a:endParaRPr>
          </a:p>
          <a:p>
            <a:pPr marL="0" indent="0">
              <a:buNone/>
            </a:pPr>
            <a:r>
              <a:rPr lang="en-US" sz="2000" dirty="0" err="1">
                <a:solidFill>
                  <a:srgbClr val="000000"/>
                </a:solidFill>
                <a:cs typeface="Calibri"/>
              </a:rPr>
              <a:t>Beantwoord</a:t>
            </a:r>
            <a:r>
              <a:rPr lang="en-US" sz="2000" dirty="0">
                <a:solidFill>
                  <a:srgbClr val="000000"/>
                </a:solidFill>
                <a:cs typeface="Calibri"/>
              </a:rPr>
              <a:t> de </a:t>
            </a:r>
            <a:r>
              <a:rPr lang="en-US" sz="2000" dirty="0" err="1">
                <a:solidFill>
                  <a:srgbClr val="000000"/>
                </a:solidFill>
                <a:cs typeface="Calibri"/>
              </a:rPr>
              <a:t>volgende</a:t>
            </a:r>
            <a:r>
              <a:rPr lang="en-US" sz="2000" dirty="0">
                <a:solidFill>
                  <a:srgbClr val="000000"/>
                </a:solidFill>
                <a:cs typeface="Calibri"/>
              </a:rPr>
              <a:t> </a:t>
            </a:r>
            <a:r>
              <a:rPr lang="en-US" sz="2000" dirty="0" err="1">
                <a:solidFill>
                  <a:srgbClr val="000000"/>
                </a:solidFill>
                <a:cs typeface="Calibri"/>
              </a:rPr>
              <a:t>vragen</a:t>
            </a:r>
            <a:r>
              <a:rPr lang="en-US" sz="2000" dirty="0">
                <a:solidFill>
                  <a:srgbClr val="000000"/>
                </a:solidFill>
                <a:cs typeface="Calibri"/>
              </a:rPr>
              <a:t>:</a:t>
            </a:r>
          </a:p>
          <a:p>
            <a:pPr>
              <a:buFont typeface="Wingdings" panose="020B0604020202020204" pitchFamily="34" charset="0"/>
              <a:buChar char="Ø"/>
            </a:pPr>
            <a:r>
              <a:rPr lang="en-US" sz="2000" dirty="0">
                <a:solidFill>
                  <a:srgbClr val="000000"/>
                </a:solidFill>
                <a:cs typeface="Calibri"/>
              </a:rPr>
              <a:t>Wat </a:t>
            </a:r>
            <a:r>
              <a:rPr lang="en-US" sz="2000" dirty="0" err="1">
                <a:solidFill>
                  <a:srgbClr val="000000"/>
                </a:solidFill>
                <a:cs typeface="Calibri"/>
              </a:rPr>
              <a:t>heb</a:t>
            </a:r>
            <a:r>
              <a:rPr lang="en-US" sz="2000" dirty="0">
                <a:solidFill>
                  <a:srgbClr val="000000"/>
                </a:solidFill>
                <a:cs typeface="Calibri"/>
              </a:rPr>
              <a:t> je </a:t>
            </a:r>
            <a:r>
              <a:rPr lang="en-US" sz="2000" dirty="0" err="1">
                <a:solidFill>
                  <a:srgbClr val="000000"/>
                </a:solidFill>
                <a:cs typeface="Calibri"/>
              </a:rPr>
              <a:t>geleerd</a:t>
            </a:r>
            <a:r>
              <a:rPr lang="en-US" sz="2000" dirty="0">
                <a:solidFill>
                  <a:srgbClr val="000000"/>
                </a:solidFill>
                <a:cs typeface="Calibri"/>
              </a:rPr>
              <a:t> ?</a:t>
            </a:r>
          </a:p>
          <a:p>
            <a:pPr>
              <a:buFont typeface="Wingdings" panose="020B0604020202020204" pitchFamily="34" charset="0"/>
              <a:buChar char="Ø"/>
            </a:pPr>
            <a:r>
              <a:rPr lang="en-US" sz="2000" dirty="0" err="1">
                <a:solidFill>
                  <a:srgbClr val="000000"/>
                </a:solidFill>
                <a:cs typeface="Calibri"/>
              </a:rPr>
              <a:t>Wanneer</a:t>
            </a:r>
            <a:r>
              <a:rPr lang="en-US" sz="2000" dirty="0">
                <a:solidFill>
                  <a:srgbClr val="000000"/>
                </a:solidFill>
                <a:cs typeface="Calibri"/>
              </a:rPr>
              <a:t> </a:t>
            </a:r>
            <a:r>
              <a:rPr lang="en-US" sz="2000" dirty="0" err="1">
                <a:solidFill>
                  <a:srgbClr val="000000"/>
                </a:solidFill>
                <a:cs typeface="Calibri"/>
              </a:rPr>
              <a:t>hoorde</a:t>
            </a:r>
            <a:r>
              <a:rPr lang="en-US" sz="2000" dirty="0">
                <a:solidFill>
                  <a:srgbClr val="000000"/>
                </a:solidFill>
                <a:cs typeface="Calibri"/>
              </a:rPr>
              <a:t> je </a:t>
            </a:r>
            <a:r>
              <a:rPr lang="en-US" sz="2000" dirty="0" err="1">
                <a:solidFill>
                  <a:srgbClr val="000000"/>
                </a:solidFill>
                <a:cs typeface="Calibri"/>
              </a:rPr>
              <a:t>iets</a:t>
            </a:r>
            <a:r>
              <a:rPr lang="en-US" sz="2000" dirty="0">
                <a:solidFill>
                  <a:srgbClr val="000000"/>
                </a:solidFill>
                <a:cs typeface="Calibri"/>
              </a:rPr>
              <a:t> </a:t>
            </a:r>
            <a:r>
              <a:rPr lang="en-US" sz="2000" dirty="0" err="1">
                <a:solidFill>
                  <a:srgbClr val="000000"/>
                </a:solidFill>
                <a:cs typeface="Calibri"/>
              </a:rPr>
              <a:t>nieuws</a:t>
            </a:r>
            <a:r>
              <a:rPr lang="en-US" sz="2000" dirty="0">
                <a:solidFill>
                  <a:srgbClr val="000000"/>
                </a:solidFill>
                <a:cs typeface="Calibri"/>
              </a:rPr>
              <a:t> </a:t>
            </a:r>
            <a:r>
              <a:rPr lang="en-US" sz="2000" dirty="0" err="1">
                <a:solidFill>
                  <a:srgbClr val="000000"/>
                </a:solidFill>
                <a:cs typeface="Calibri"/>
              </a:rPr>
              <a:t>en</a:t>
            </a:r>
            <a:r>
              <a:rPr lang="en-US" sz="2000" dirty="0">
                <a:solidFill>
                  <a:srgbClr val="000000"/>
                </a:solidFill>
                <a:cs typeface="Calibri"/>
              </a:rPr>
              <a:t> wat was het </a:t>
            </a:r>
            <a:r>
              <a:rPr lang="en-US" sz="2000" dirty="0" err="1">
                <a:solidFill>
                  <a:srgbClr val="000000"/>
                </a:solidFill>
                <a:cs typeface="Calibri"/>
              </a:rPr>
              <a:t>nieuwe</a:t>
            </a:r>
            <a:r>
              <a:rPr lang="en-US" sz="2000" dirty="0">
                <a:solidFill>
                  <a:srgbClr val="000000"/>
                </a:solidFill>
                <a:cs typeface="Calibri"/>
              </a:rPr>
              <a:t> </a:t>
            </a:r>
            <a:r>
              <a:rPr lang="en-US" sz="2000" dirty="0" err="1">
                <a:solidFill>
                  <a:srgbClr val="000000"/>
                </a:solidFill>
                <a:cs typeface="Calibri"/>
              </a:rPr>
              <a:t>daarvan</a:t>
            </a:r>
            <a:r>
              <a:rPr lang="en-US" sz="2000" dirty="0">
                <a:solidFill>
                  <a:srgbClr val="000000"/>
                </a:solidFill>
                <a:cs typeface="Calibri"/>
              </a:rPr>
              <a:t>?</a:t>
            </a:r>
          </a:p>
          <a:p>
            <a:pPr>
              <a:buFont typeface="Wingdings" panose="020B0604020202020204" pitchFamily="34" charset="0"/>
              <a:buChar char="Ø"/>
            </a:pPr>
            <a:r>
              <a:rPr lang="en-US" sz="2000" dirty="0">
                <a:solidFill>
                  <a:srgbClr val="000000"/>
                </a:solidFill>
                <a:cs typeface="Calibri"/>
              </a:rPr>
              <a:t>Kon je de </a:t>
            </a:r>
            <a:r>
              <a:rPr lang="en-US" sz="2000" dirty="0" err="1">
                <a:solidFill>
                  <a:srgbClr val="000000"/>
                </a:solidFill>
                <a:cs typeface="Calibri"/>
              </a:rPr>
              <a:t>argumenten</a:t>
            </a:r>
            <a:r>
              <a:rPr lang="en-US" sz="2000" dirty="0">
                <a:solidFill>
                  <a:srgbClr val="000000"/>
                </a:solidFill>
                <a:cs typeface="Calibri"/>
              </a:rPr>
              <a:t> van de </a:t>
            </a:r>
            <a:r>
              <a:rPr lang="en-US" sz="2000" dirty="0" err="1">
                <a:solidFill>
                  <a:srgbClr val="000000"/>
                </a:solidFill>
                <a:cs typeface="Calibri"/>
              </a:rPr>
              <a:t>anderen</a:t>
            </a:r>
            <a:r>
              <a:rPr lang="en-US" sz="2000" dirty="0">
                <a:solidFill>
                  <a:srgbClr val="000000"/>
                </a:solidFill>
                <a:cs typeface="Calibri"/>
              </a:rPr>
              <a:t> </a:t>
            </a:r>
            <a:r>
              <a:rPr lang="en-US" sz="2000" dirty="0" err="1">
                <a:solidFill>
                  <a:srgbClr val="000000"/>
                </a:solidFill>
                <a:cs typeface="Calibri"/>
              </a:rPr>
              <a:t>respecteren</a:t>
            </a:r>
            <a:r>
              <a:rPr lang="en-US" sz="2000" dirty="0">
                <a:solidFill>
                  <a:srgbClr val="000000"/>
                </a:solidFill>
                <a:cs typeface="Calibri"/>
              </a:rPr>
              <a:t>?</a:t>
            </a:r>
          </a:p>
          <a:p>
            <a:pPr>
              <a:buFont typeface="Wingdings" panose="020B0604020202020204" pitchFamily="34" charset="0"/>
              <a:buChar char="Ø"/>
            </a:pPr>
            <a:r>
              <a:rPr lang="en-US" sz="2000" dirty="0">
                <a:solidFill>
                  <a:srgbClr val="000000"/>
                </a:solidFill>
                <a:cs typeface="Calibri"/>
              </a:rPr>
              <a:t>Wat </a:t>
            </a:r>
            <a:r>
              <a:rPr lang="en-US" sz="2000" dirty="0" err="1">
                <a:solidFill>
                  <a:srgbClr val="000000"/>
                </a:solidFill>
                <a:cs typeface="Calibri"/>
              </a:rPr>
              <a:t>vond</a:t>
            </a:r>
            <a:r>
              <a:rPr lang="en-US" sz="2000" dirty="0">
                <a:solidFill>
                  <a:srgbClr val="000000"/>
                </a:solidFill>
                <a:cs typeface="Calibri"/>
              </a:rPr>
              <a:t> je </a:t>
            </a:r>
            <a:r>
              <a:rPr lang="en-US" sz="2000" dirty="0" err="1">
                <a:solidFill>
                  <a:srgbClr val="000000"/>
                </a:solidFill>
                <a:cs typeface="Calibri"/>
              </a:rPr>
              <a:t>leuk</a:t>
            </a:r>
            <a:r>
              <a:rPr lang="en-US" sz="2000" dirty="0">
                <a:solidFill>
                  <a:srgbClr val="000000"/>
                </a:solidFill>
                <a:cs typeface="Calibri"/>
              </a:rPr>
              <a:t> </a:t>
            </a:r>
            <a:r>
              <a:rPr lang="en-US" sz="2000" dirty="0" err="1">
                <a:solidFill>
                  <a:srgbClr val="000000"/>
                </a:solidFill>
                <a:cs typeface="Calibri"/>
              </a:rPr>
              <a:t>en</a:t>
            </a:r>
            <a:r>
              <a:rPr lang="en-US" sz="2000" dirty="0">
                <a:solidFill>
                  <a:srgbClr val="000000"/>
                </a:solidFill>
                <a:cs typeface="Calibri"/>
              </a:rPr>
              <a:t> minder </a:t>
            </a:r>
            <a:r>
              <a:rPr lang="en-US" sz="2000" dirty="0" err="1">
                <a:solidFill>
                  <a:srgbClr val="000000"/>
                </a:solidFill>
                <a:cs typeface="Calibri"/>
              </a:rPr>
              <a:t>leuk</a:t>
            </a:r>
            <a:r>
              <a:rPr lang="en-US" sz="2000" dirty="0">
                <a:solidFill>
                  <a:srgbClr val="000000"/>
                </a:solidFill>
                <a:cs typeface="Calibri"/>
              </a:rPr>
              <a:t> in de </a:t>
            </a:r>
            <a:r>
              <a:rPr lang="en-US" sz="2000" dirty="0" err="1">
                <a:solidFill>
                  <a:srgbClr val="000000"/>
                </a:solidFill>
                <a:cs typeface="Calibri"/>
              </a:rPr>
              <a:t>groepsopdracht</a:t>
            </a:r>
            <a:r>
              <a:rPr lang="en-US" sz="2000" dirty="0">
                <a:solidFill>
                  <a:srgbClr val="000000"/>
                </a:solidFill>
                <a:cs typeface="Calibri"/>
              </a:rPr>
              <a:t>?</a:t>
            </a:r>
          </a:p>
          <a:p>
            <a:pPr>
              <a:buFont typeface="Wingdings" panose="020B0604020202020204" pitchFamily="34" charset="0"/>
              <a:buChar char="Ø"/>
            </a:pPr>
            <a:r>
              <a:rPr lang="en-US" sz="2000" dirty="0" err="1">
                <a:solidFill>
                  <a:srgbClr val="000000"/>
                </a:solidFill>
                <a:cs typeface="Calibri"/>
              </a:rPr>
              <a:t>Vind</a:t>
            </a:r>
            <a:r>
              <a:rPr lang="en-US" sz="2000" dirty="0">
                <a:solidFill>
                  <a:srgbClr val="000000"/>
                </a:solidFill>
                <a:cs typeface="Calibri"/>
              </a:rPr>
              <a:t> je </a:t>
            </a:r>
            <a:r>
              <a:rPr lang="en-US" sz="2000" dirty="0" err="1">
                <a:solidFill>
                  <a:srgbClr val="000000"/>
                </a:solidFill>
                <a:cs typeface="Calibri"/>
              </a:rPr>
              <a:t>belangrijk</a:t>
            </a:r>
            <a:r>
              <a:rPr lang="en-US" sz="2000" dirty="0">
                <a:solidFill>
                  <a:srgbClr val="000000"/>
                </a:solidFill>
                <a:cs typeface="Calibri"/>
              </a:rPr>
              <a:t> om </a:t>
            </a:r>
            <a:r>
              <a:rPr lang="en-US" sz="2000" dirty="0" err="1">
                <a:solidFill>
                  <a:srgbClr val="000000"/>
                </a:solidFill>
                <a:cs typeface="Calibri"/>
              </a:rPr>
              <a:t>eigen</a:t>
            </a:r>
            <a:r>
              <a:rPr lang="en-US" sz="2000" dirty="0">
                <a:solidFill>
                  <a:srgbClr val="000000"/>
                </a:solidFill>
                <a:cs typeface="Calibri"/>
              </a:rPr>
              <a:t> </a:t>
            </a:r>
            <a:r>
              <a:rPr lang="en-US" sz="2000" dirty="0" err="1">
                <a:solidFill>
                  <a:srgbClr val="000000"/>
                </a:solidFill>
                <a:cs typeface="Calibri"/>
              </a:rPr>
              <a:t>mening</a:t>
            </a:r>
            <a:r>
              <a:rPr lang="en-US" sz="2000" dirty="0">
                <a:solidFill>
                  <a:srgbClr val="000000"/>
                </a:solidFill>
                <a:cs typeface="Calibri"/>
              </a:rPr>
              <a:t> </a:t>
            </a:r>
            <a:r>
              <a:rPr lang="en-US" sz="2000" dirty="0" err="1">
                <a:solidFill>
                  <a:srgbClr val="000000"/>
                </a:solidFill>
                <a:cs typeface="Calibri"/>
              </a:rPr>
              <a:t>te</a:t>
            </a:r>
            <a:r>
              <a:rPr lang="en-US" sz="2000" dirty="0">
                <a:solidFill>
                  <a:srgbClr val="000000"/>
                </a:solidFill>
                <a:cs typeface="Calibri"/>
              </a:rPr>
              <a:t> </a:t>
            </a:r>
            <a:r>
              <a:rPr lang="en-US" sz="2000" dirty="0" err="1">
                <a:solidFill>
                  <a:srgbClr val="000000"/>
                </a:solidFill>
                <a:cs typeface="Calibri"/>
              </a:rPr>
              <a:t>beargumenteren</a:t>
            </a:r>
            <a:r>
              <a:rPr lang="en-US" sz="2000" dirty="0">
                <a:solidFill>
                  <a:srgbClr val="000000"/>
                </a:solidFill>
                <a:cs typeface="Calibri"/>
              </a:rPr>
              <a:t> ? </a:t>
            </a:r>
            <a:r>
              <a:rPr lang="en-US" sz="2000" dirty="0" err="1">
                <a:solidFill>
                  <a:srgbClr val="000000"/>
                </a:solidFill>
                <a:cs typeface="Calibri"/>
              </a:rPr>
              <a:t>Waarom</a:t>
            </a:r>
            <a:r>
              <a:rPr lang="en-US" sz="2000" dirty="0">
                <a:solidFill>
                  <a:srgbClr val="000000"/>
                </a:solidFill>
                <a:cs typeface="Calibri"/>
              </a:rPr>
              <a:t>? </a:t>
            </a:r>
          </a:p>
          <a:p>
            <a:pPr>
              <a:buFont typeface="Wingdings" panose="020B0604020202020204" pitchFamily="34" charset="0"/>
              <a:buChar char="Ø"/>
            </a:pPr>
            <a:r>
              <a:rPr lang="en-US" sz="2000" dirty="0">
                <a:solidFill>
                  <a:srgbClr val="000000"/>
                </a:solidFill>
                <a:cs typeface="Calibri"/>
              </a:rPr>
              <a:t>Wat </a:t>
            </a:r>
            <a:r>
              <a:rPr lang="en-US" sz="2000" dirty="0" err="1">
                <a:solidFill>
                  <a:srgbClr val="000000"/>
                </a:solidFill>
                <a:cs typeface="Calibri"/>
              </a:rPr>
              <a:t>vind</a:t>
            </a:r>
            <a:r>
              <a:rPr lang="en-US" sz="2000" dirty="0">
                <a:solidFill>
                  <a:srgbClr val="000000"/>
                </a:solidFill>
                <a:cs typeface="Calibri"/>
              </a:rPr>
              <a:t> je van </a:t>
            </a:r>
            <a:r>
              <a:rPr lang="en-US" sz="2000" dirty="0" err="1">
                <a:solidFill>
                  <a:srgbClr val="000000"/>
                </a:solidFill>
                <a:cs typeface="Calibri"/>
              </a:rPr>
              <a:t>kritisch</a:t>
            </a:r>
            <a:r>
              <a:rPr lang="en-US" sz="2000" dirty="0">
                <a:solidFill>
                  <a:srgbClr val="000000"/>
                </a:solidFill>
                <a:cs typeface="Calibri"/>
              </a:rPr>
              <a:t> </a:t>
            </a:r>
            <a:r>
              <a:rPr lang="en-US" sz="2000" dirty="0" err="1">
                <a:solidFill>
                  <a:srgbClr val="000000"/>
                </a:solidFill>
                <a:cs typeface="Calibri"/>
              </a:rPr>
              <a:t>denken</a:t>
            </a:r>
            <a:r>
              <a:rPr lang="en-US" sz="2000" dirty="0">
                <a:solidFill>
                  <a:srgbClr val="000000"/>
                </a:solidFill>
                <a:cs typeface="Calibri"/>
              </a:rPr>
              <a:t>?</a:t>
            </a:r>
          </a:p>
          <a:p>
            <a:pPr>
              <a:buFont typeface="Wingdings" panose="020B0604020202020204" pitchFamily="34" charset="0"/>
              <a:buChar char="Ø"/>
            </a:pPr>
            <a:r>
              <a:rPr lang="en-US" sz="2000" dirty="0" err="1">
                <a:solidFill>
                  <a:srgbClr val="000000"/>
                </a:solidFill>
                <a:cs typeface="Calibri"/>
              </a:rPr>
              <a:t>Waar</a:t>
            </a:r>
            <a:r>
              <a:rPr lang="en-US" sz="2000" dirty="0">
                <a:solidFill>
                  <a:srgbClr val="000000"/>
                </a:solidFill>
                <a:cs typeface="Calibri"/>
              </a:rPr>
              <a:t> </a:t>
            </a:r>
            <a:r>
              <a:rPr lang="en-US" sz="2000" dirty="0" err="1">
                <a:solidFill>
                  <a:srgbClr val="000000"/>
                </a:solidFill>
                <a:cs typeface="Calibri"/>
              </a:rPr>
              <a:t>kan</a:t>
            </a:r>
            <a:r>
              <a:rPr lang="en-US" sz="2000" dirty="0">
                <a:solidFill>
                  <a:srgbClr val="000000"/>
                </a:solidFill>
                <a:cs typeface="Calibri"/>
              </a:rPr>
              <a:t> je </a:t>
            </a:r>
            <a:r>
              <a:rPr lang="en-US" sz="2000" dirty="0" err="1">
                <a:solidFill>
                  <a:srgbClr val="000000"/>
                </a:solidFill>
                <a:cs typeface="Calibri"/>
              </a:rPr>
              <a:t>kritisch</a:t>
            </a:r>
            <a:r>
              <a:rPr lang="en-US" sz="2000" dirty="0">
                <a:solidFill>
                  <a:srgbClr val="000000"/>
                </a:solidFill>
                <a:cs typeface="Calibri"/>
              </a:rPr>
              <a:t> </a:t>
            </a:r>
            <a:r>
              <a:rPr lang="en-US" sz="2000" dirty="0" err="1">
                <a:solidFill>
                  <a:srgbClr val="000000"/>
                </a:solidFill>
                <a:cs typeface="Calibri"/>
              </a:rPr>
              <a:t>denken</a:t>
            </a:r>
            <a:r>
              <a:rPr lang="en-US" sz="2000" dirty="0">
                <a:solidFill>
                  <a:srgbClr val="000000"/>
                </a:solidFill>
                <a:cs typeface="Calibri"/>
              </a:rPr>
              <a:t> in de </a:t>
            </a:r>
            <a:r>
              <a:rPr lang="en-US" sz="2000" dirty="0" err="1">
                <a:solidFill>
                  <a:srgbClr val="000000"/>
                </a:solidFill>
                <a:cs typeface="Calibri"/>
              </a:rPr>
              <a:t>dagelijkse</a:t>
            </a:r>
            <a:r>
              <a:rPr lang="en-US" sz="2000" dirty="0">
                <a:solidFill>
                  <a:srgbClr val="000000"/>
                </a:solidFill>
                <a:cs typeface="Calibri"/>
              </a:rPr>
              <a:t> </a:t>
            </a:r>
            <a:r>
              <a:rPr lang="en-US" sz="2000" dirty="0" err="1">
                <a:solidFill>
                  <a:srgbClr val="000000"/>
                </a:solidFill>
                <a:cs typeface="Calibri"/>
              </a:rPr>
              <a:t>leven</a:t>
            </a:r>
            <a:r>
              <a:rPr lang="en-US" sz="2000" dirty="0">
                <a:solidFill>
                  <a:srgbClr val="000000"/>
                </a:solidFill>
                <a:cs typeface="Calibri"/>
              </a:rPr>
              <a:t> </a:t>
            </a:r>
            <a:r>
              <a:rPr lang="en-US" sz="2000" dirty="0" err="1">
                <a:solidFill>
                  <a:srgbClr val="000000"/>
                </a:solidFill>
                <a:cs typeface="Calibri"/>
              </a:rPr>
              <a:t>gebruiken</a:t>
            </a:r>
            <a:r>
              <a:rPr lang="en-US" sz="2000" dirty="0">
                <a:solidFill>
                  <a:srgbClr val="000000"/>
                </a:solidFill>
                <a:cs typeface="Calibri"/>
              </a:rPr>
              <a:t>?</a:t>
            </a:r>
          </a:p>
          <a:p>
            <a:pPr>
              <a:buFont typeface="Wingdings" panose="020B0604020202020204" pitchFamily="34" charset="0"/>
              <a:buChar char="Ø"/>
            </a:pPr>
            <a:endParaRPr lang="en-US" sz="2000" dirty="0">
              <a:solidFill>
                <a:srgbClr val="000000"/>
              </a:solidFill>
              <a:cs typeface="Calibri"/>
            </a:endParaRPr>
          </a:p>
          <a:p>
            <a:pPr>
              <a:buFont typeface="Wingdings" panose="020B0604020202020204" pitchFamily="34" charset="0"/>
              <a:buChar char="Ø"/>
            </a:pPr>
            <a:endParaRPr lang="en-US" sz="2000" dirty="0">
              <a:solidFill>
                <a:srgbClr val="000000"/>
              </a:solidFill>
              <a:cs typeface="Calibri"/>
            </a:endParaRPr>
          </a:p>
          <a:p>
            <a:pPr>
              <a:buFont typeface="Wingdings" panose="020B0604020202020204" pitchFamily="34" charset="0"/>
              <a:buChar char="Ø"/>
            </a:pPr>
            <a:endParaRPr lang="en-US" sz="2000" dirty="0">
              <a:solidFill>
                <a:srgbClr val="000000"/>
              </a:solidFill>
              <a:cs typeface="Calibri"/>
            </a:endParaRPr>
          </a:p>
        </p:txBody>
      </p:sp>
    </p:spTree>
    <p:extLst>
      <p:ext uri="{BB962C8B-B14F-4D97-AF65-F5344CB8AC3E}">
        <p14:creationId xmlns:p14="http://schemas.microsoft.com/office/powerpoint/2010/main" val="2170591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56F5174-31D9-4DBB-AAB7-A1FD7BDB13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AE113210-7872-481A-ADE6-3A05CCAF5EB2}"/>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DD6C3CE-F30E-4817-952F-6BFC9CA83B04}"/>
              </a:ext>
            </a:extLst>
          </p:cNvPr>
          <p:cNvSpPr>
            <a:spLocks noGrp="1"/>
          </p:cNvSpPr>
          <p:nvPr>
            <p:ph type="title"/>
          </p:nvPr>
        </p:nvSpPr>
        <p:spPr>
          <a:xfrm>
            <a:off x="6094105" y="802955"/>
            <a:ext cx="5802605" cy="1454051"/>
          </a:xfrm>
        </p:spPr>
        <p:txBody>
          <a:bodyPr>
            <a:normAutofit/>
          </a:bodyPr>
          <a:lstStyle/>
          <a:p>
            <a:r>
              <a:rPr lang="en-US" dirty="0" err="1">
                <a:solidFill>
                  <a:srgbClr val="000000"/>
                </a:solidFill>
                <a:cs typeface="Calibri Light"/>
              </a:rPr>
              <a:t>Aan</a:t>
            </a:r>
            <a:r>
              <a:rPr lang="en-US" dirty="0">
                <a:solidFill>
                  <a:srgbClr val="000000"/>
                </a:solidFill>
                <a:cs typeface="Calibri Light"/>
              </a:rPr>
              <a:t> het </a:t>
            </a:r>
            <a:r>
              <a:rPr lang="en-US" dirty="0" err="1">
                <a:solidFill>
                  <a:srgbClr val="000000"/>
                </a:solidFill>
                <a:cs typeface="Calibri Light"/>
              </a:rPr>
              <a:t>eind</a:t>
            </a:r>
            <a:r>
              <a:rPr lang="en-US" dirty="0">
                <a:solidFill>
                  <a:srgbClr val="000000"/>
                </a:solidFill>
                <a:cs typeface="Calibri Light"/>
              </a:rPr>
              <a:t> van </a:t>
            </a:r>
            <a:r>
              <a:rPr lang="en-US" dirty="0" err="1">
                <a:solidFill>
                  <a:srgbClr val="000000"/>
                </a:solidFill>
                <a:cs typeface="Calibri Light"/>
              </a:rPr>
              <a:t>deze</a:t>
            </a:r>
            <a:r>
              <a:rPr lang="en-US" dirty="0">
                <a:solidFill>
                  <a:srgbClr val="000000"/>
                </a:solidFill>
                <a:cs typeface="Calibri Light"/>
              </a:rPr>
              <a:t> workshop </a:t>
            </a:r>
            <a:r>
              <a:rPr lang="en-US" dirty="0" err="1">
                <a:solidFill>
                  <a:srgbClr val="000000"/>
                </a:solidFill>
                <a:cs typeface="Calibri Light"/>
              </a:rPr>
              <a:t>kan</a:t>
            </a:r>
            <a:r>
              <a:rPr lang="en-US" dirty="0">
                <a:solidFill>
                  <a:srgbClr val="000000"/>
                </a:solidFill>
                <a:cs typeface="Calibri Light"/>
              </a:rPr>
              <a:t> je:</a:t>
            </a:r>
            <a:endParaRPr lang="en-US" sz="2200" b="1" dirty="0">
              <a:solidFill>
                <a:srgbClr val="000000"/>
              </a:solidFill>
              <a:cs typeface="Calibri Light"/>
            </a:endParaRPr>
          </a:p>
        </p:txBody>
      </p:sp>
      <p:sp>
        <p:nvSpPr>
          <p:cNvPr id="18" name="Freeform 62">
            <a:extLst>
              <a:ext uri="{FF2B5EF4-FFF2-40B4-BE49-F238E27FC236}">
                <a16:creationId xmlns:a16="http://schemas.microsoft.com/office/drawing/2014/main" id="{F9A95BEE-6BB1-4A28-A8E6-A34B2E42EF8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descr="A picture containing text, map&#10;&#10;Description generated with very high confidence">
            <a:extLst>
              <a:ext uri="{FF2B5EF4-FFF2-40B4-BE49-F238E27FC236}">
                <a16:creationId xmlns:a16="http://schemas.microsoft.com/office/drawing/2014/main" id="{19594018-9129-4395-AB01-3DA77225931E}"/>
              </a:ext>
            </a:extLst>
          </p:cNvPr>
          <p:cNvPicPr>
            <a:picLocks noChangeAspect="1"/>
          </p:cNvPicPr>
          <p:nvPr/>
        </p:nvPicPr>
        <p:blipFill rotWithShape="1">
          <a:blip r:embed="rId4" cstate="print">
            <a:alphaModFix/>
          </a:blip>
          <a:srcRect l="5155" t="-1809" r="-619" b="-3292"/>
          <a:stretch/>
        </p:blipFill>
        <p:spPr>
          <a:xfrm>
            <a:off x="20" y="805021"/>
            <a:ext cx="4833919" cy="5321894"/>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07BAC367-D838-4B63-BC16-D0E1ECB148C5}"/>
              </a:ext>
            </a:extLst>
          </p:cNvPr>
          <p:cNvSpPr>
            <a:spLocks noGrp="1"/>
          </p:cNvSpPr>
          <p:nvPr>
            <p:ph idx="1"/>
          </p:nvPr>
        </p:nvSpPr>
        <p:spPr>
          <a:xfrm>
            <a:off x="6090574" y="2211129"/>
            <a:ext cx="4977578" cy="3639289"/>
          </a:xfrm>
        </p:spPr>
        <p:txBody>
          <a:bodyPr vert="horz" lIns="91440" tIns="45720" rIns="91440" bIns="45720" rtlCol="0" anchor="ctr">
            <a:normAutofit/>
          </a:bodyPr>
          <a:lstStyle/>
          <a:p>
            <a:pPr>
              <a:buFont typeface="Wingdings" panose="020B0604020202020204" pitchFamily="34" charset="0"/>
              <a:buChar char="Ø"/>
            </a:pPr>
            <a:r>
              <a:rPr lang="en-US" sz="2000" dirty="0">
                <a:solidFill>
                  <a:srgbClr val="000000"/>
                </a:solidFill>
                <a:cs typeface="Calibri"/>
              </a:rPr>
              <a:t> je </a:t>
            </a:r>
            <a:r>
              <a:rPr lang="en-US" sz="2000" dirty="0" err="1">
                <a:solidFill>
                  <a:srgbClr val="000000"/>
                </a:solidFill>
                <a:cs typeface="Calibri"/>
              </a:rPr>
              <a:t>mening</a:t>
            </a:r>
            <a:r>
              <a:rPr lang="en-US" sz="2000" dirty="0">
                <a:solidFill>
                  <a:srgbClr val="000000"/>
                </a:solidFill>
                <a:cs typeface="Calibri"/>
              </a:rPr>
              <a:t> </a:t>
            </a:r>
            <a:r>
              <a:rPr lang="en-US" sz="2000" dirty="0" err="1" smtClean="0">
                <a:solidFill>
                  <a:srgbClr val="000000"/>
                </a:solidFill>
                <a:cs typeface="Calibri"/>
              </a:rPr>
              <a:t>beargumenteren</a:t>
            </a:r>
            <a:endParaRPr lang="en-US" sz="2000" dirty="0">
              <a:solidFill>
                <a:srgbClr val="000000"/>
              </a:solidFill>
              <a:cs typeface="Calibri"/>
            </a:endParaRPr>
          </a:p>
          <a:p>
            <a:pPr>
              <a:buFont typeface="Wingdings" panose="020B0604020202020204" pitchFamily="34" charset="0"/>
              <a:buChar char="Ø"/>
            </a:pPr>
            <a:r>
              <a:rPr lang="en-US" sz="2000" dirty="0" err="1">
                <a:solidFill>
                  <a:srgbClr val="000000"/>
                </a:solidFill>
                <a:cs typeface="Calibri"/>
              </a:rPr>
              <a:t>k</a:t>
            </a:r>
            <a:r>
              <a:rPr lang="en-US" sz="2000" dirty="0" err="1" smtClean="0">
                <a:solidFill>
                  <a:srgbClr val="000000"/>
                </a:solidFill>
                <a:cs typeface="Calibri"/>
              </a:rPr>
              <a:t>ritische</a:t>
            </a:r>
            <a:r>
              <a:rPr lang="en-US" sz="2000" dirty="0" smtClean="0">
                <a:solidFill>
                  <a:srgbClr val="000000"/>
                </a:solidFill>
                <a:cs typeface="Calibri"/>
              </a:rPr>
              <a:t> </a:t>
            </a:r>
            <a:r>
              <a:rPr lang="en-US" sz="2000" dirty="0" err="1">
                <a:solidFill>
                  <a:srgbClr val="000000"/>
                </a:solidFill>
                <a:cs typeface="Calibri"/>
              </a:rPr>
              <a:t>vragen</a:t>
            </a:r>
            <a:r>
              <a:rPr lang="en-US" sz="2000" dirty="0">
                <a:solidFill>
                  <a:srgbClr val="000000"/>
                </a:solidFill>
                <a:cs typeface="Calibri"/>
              </a:rPr>
              <a:t> </a:t>
            </a:r>
            <a:r>
              <a:rPr lang="en-US" sz="2000" dirty="0" err="1">
                <a:solidFill>
                  <a:srgbClr val="000000"/>
                </a:solidFill>
                <a:cs typeface="Calibri"/>
              </a:rPr>
              <a:t>stellen</a:t>
            </a:r>
            <a:endParaRPr lang="en-US" sz="2000" dirty="0">
              <a:solidFill>
                <a:srgbClr val="000000"/>
              </a:solidFill>
              <a:cs typeface="Calibri"/>
            </a:endParaRPr>
          </a:p>
          <a:p>
            <a:pPr>
              <a:buFont typeface="Wingdings" panose="020B0604020202020204" pitchFamily="34" charset="0"/>
              <a:buChar char="Ø"/>
            </a:pPr>
            <a:r>
              <a:rPr lang="en-US" sz="2000" dirty="0" err="1">
                <a:solidFill>
                  <a:srgbClr val="000000"/>
                </a:solidFill>
                <a:cs typeface="Calibri"/>
              </a:rPr>
              <a:t>Naar</a:t>
            </a:r>
            <a:r>
              <a:rPr lang="en-US" sz="2000" dirty="0">
                <a:solidFill>
                  <a:srgbClr val="000000"/>
                </a:solidFill>
                <a:cs typeface="Calibri"/>
              </a:rPr>
              <a:t> </a:t>
            </a:r>
            <a:r>
              <a:rPr lang="en-US" sz="2000" dirty="0" err="1">
                <a:solidFill>
                  <a:srgbClr val="000000"/>
                </a:solidFill>
                <a:cs typeface="Calibri"/>
              </a:rPr>
              <a:t>elkaar</a:t>
            </a:r>
            <a:r>
              <a:rPr lang="en-US" sz="2000" dirty="0">
                <a:solidFill>
                  <a:srgbClr val="000000"/>
                </a:solidFill>
                <a:cs typeface="Calibri"/>
              </a:rPr>
              <a:t> </a:t>
            </a:r>
            <a:r>
              <a:rPr lang="en-US" sz="2000" dirty="0" err="1">
                <a:solidFill>
                  <a:srgbClr val="000000"/>
                </a:solidFill>
                <a:cs typeface="Calibri"/>
              </a:rPr>
              <a:t>luisteren</a:t>
            </a:r>
            <a:r>
              <a:rPr lang="en-US" sz="2000" dirty="0">
                <a:solidFill>
                  <a:srgbClr val="000000"/>
                </a:solidFill>
                <a:cs typeface="Calibri"/>
              </a:rPr>
              <a:t> </a:t>
            </a:r>
          </a:p>
          <a:p>
            <a:pPr>
              <a:buFont typeface="Wingdings" panose="020B0604020202020204" pitchFamily="34" charset="0"/>
              <a:buChar char="Ø"/>
            </a:pPr>
            <a:r>
              <a:rPr lang="en-US" sz="2000" dirty="0">
                <a:solidFill>
                  <a:srgbClr val="000000"/>
                </a:solidFill>
                <a:cs typeface="Calibri"/>
              </a:rPr>
              <a:t>In </a:t>
            </a:r>
            <a:r>
              <a:rPr lang="en-US" sz="2000" dirty="0" err="1">
                <a:solidFill>
                  <a:srgbClr val="000000"/>
                </a:solidFill>
                <a:cs typeface="Calibri"/>
              </a:rPr>
              <a:t>groepjes</a:t>
            </a:r>
            <a:r>
              <a:rPr lang="en-US" sz="2000" dirty="0">
                <a:solidFill>
                  <a:srgbClr val="000000"/>
                </a:solidFill>
                <a:cs typeface="Calibri"/>
              </a:rPr>
              <a:t> </a:t>
            </a:r>
            <a:r>
              <a:rPr lang="en-US" sz="2000" dirty="0" err="1">
                <a:solidFill>
                  <a:srgbClr val="000000"/>
                </a:solidFill>
                <a:cs typeface="Calibri"/>
              </a:rPr>
              <a:t>samenwerken</a:t>
            </a:r>
            <a:endParaRPr lang="en-US" sz="2000" dirty="0">
              <a:solidFill>
                <a:srgbClr val="000000"/>
              </a:solidFill>
              <a:cs typeface="Calibri"/>
            </a:endParaRPr>
          </a:p>
          <a:p>
            <a:pPr marL="0" indent="0">
              <a:buNone/>
            </a:pPr>
            <a:endParaRPr lang="en-US" sz="2000" dirty="0">
              <a:solidFill>
                <a:srgbClr val="000000"/>
              </a:solidFill>
              <a:cs typeface="Calibri"/>
            </a:endParaRPr>
          </a:p>
        </p:txBody>
      </p:sp>
    </p:spTree>
    <p:extLst>
      <p:ext uri="{BB962C8B-B14F-4D97-AF65-F5344CB8AC3E}">
        <p14:creationId xmlns:p14="http://schemas.microsoft.com/office/powerpoint/2010/main" val="3419305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Hodja Nasreddin</a:t>
            </a:r>
            <a:endParaRPr lang="nl-NL" dirty="0"/>
          </a:p>
        </p:txBody>
      </p:sp>
      <p:sp>
        <p:nvSpPr>
          <p:cNvPr id="3" name="Tijdelijke aanduiding voor inhoud 2"/>
          <p:cNvSpPr>
            <a:spLocks noGrp="1"/>
          </p:cNvSpPr>
          <p:nvPr>
            <p:ph idx="1"/>
          </p:nvPr>
        </p:nvSpPr>
        <p:spPr/>
        <p:txBody>
          <a:bodyPr/>
          <a:lstStyle/>
          <a:p>
            <a:r>
              <a:rPr lang="nl-NL" smtClean="0"/>
              <a:t>Levende legende</a:t>
            </a:r>
          </a:p>
          <a:p>
            <a:r>
              <a:rPr lang="nl-NL" smtClean="0"/>
              <a:t>13</a:t>
            </a:r>
            <a:r>
              <a:rPr lang="nl-NL" baseline="30000" smtClean="0"/>
              <a:t>e</a:t>
            </a:r>
            <a:r>
              <a:rPr lang="nl-NL" smtClean="0"/>
              <a:t> eeuw in Anatolie (Centraal-Turkije)</a:t>
            </a:r>
          </a:p>
          <a:p>
            <a:r>
              <a:rPr lang="nl-NL" smtClean="0"/>
              <a:t>Gewaardeerd raadsman met zijn subtiele grappen</a:t>
            </a:r>
            <a:endParaRPr lang="nl-NL" dirty="0"/>
          </a:p>
        </p:txBody>
      </p:sp>
      <p:pic>
        <p:nvPicPr>
          <p:cNvPr id="4" name="Afbeelding 3"/>
          <p:cNvPicPr>
            <a:picLocks noChangeAspect="1"/>
          </p:cNvPicPr>
          <p:nvPr/>
        </p:nvPicPr>
        <p:blipFill>
          <a:blip r:embed="rId3"/>
          <a:stretch>
            <a:fillRect/>
          </a:stretch>
        </p:blipFill>
        <p:spPr>
          <a:xfrm>
            <a:off x="8629650" y="2167731"/>
            <a:ext cx="2724150" cy="3667125"/>
          </a:xfrm>
          <a:prstGeom prst="rect">
            <a:avLst/>
          </a:prstGeom>
        </p:spPr>
      </p:pic>
    </p:spTree>
    <p:extLst>
      <p:ext uri="{BB962C8B-B14F-4D97-AF65-F5344CB8AC3E}">
        <p14:creationId xmlns:p14="http://schemas.microsoft.com/office/powerpoint/2010/main" val="60667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B18C-6A4F-4996-A641-F00A67D5E831}"/>
              </a:ext>
            </a:extLst>
          </p:cNvPr>
          <p:cNvSpPr>
            <a:spLocks noGrp="1"/>
          </p:cNvSpPr>
          <p:nvPr>
            <p:ph type="title"/>
          </p:nvPr>
        </p:nvSpPr>
        <p:spPr>
          <a:xfrm>
            <a:off x="1327422" y="671019"/>
            <a:ext cx="6586491" cy="1676603"/>
          </a:xfrm>
        </p:spPr>
        <p:txBody>
          <a:bodyPr>
            <a:normAutofit/>
          </a:bodyPr>
          <a:lstStyle/>
          <a:p>
            <a:r>
              <a:rPr lang="en-US" dirty="0">
                <a:cs typeface="Calibri Light"/>
              </a:rPr>
              <a:t>Programma:</a:t>
            </a:r>
            <a:endParaRPr lang="en-US" dirty="0"/>
          </a:p>
        </p:txBody>
      </p:sp>
      <p:sp>
        <p:nvSpPr>
          <p:cNvPr id="3" name="Content Placeholder 2">
            <a:extLst>
              <a:ext uri="{FF2B5EF4-FFF2-40B4-BE49-F238E27FC236}">
                <a16:creationId xmlns:a16="http://schemas.microsoft.com/office/drawing/2014/main" id="{C58652D5-7555-4FE6-B91B-507C76C10495}"/>
              </a:ext>
            </a:extLst>
          </p:cNvPr>
          <p:cNvSpPr>
            <a:spLocks noGrp="1"/>
          </p:cNvSpPr>
          <p:nvPr>
            <p:ph idx="1"/>
          </p:nvPr>
        </p:nvSpPr>
        <p:spPr>
          <a:xfrm>
            <a:off x="1327423" y="2240071"/>
            <a:ext cx="6586489" cy="3785419"/>
          </a:xfrm>
        </p:spPr>
        <p:txBody>
          <a:bodyPr vert="horz" lIns="91440" tIns="45720" rIns="91440" bIns="45720" rtlCol="0" anchor="t">
            <a:normAutofit/>
          </a:bodyPr>
          <a:lstStyle/>
          <a:p>
            <a:pPr marL="514350" indent="-514350">
              <a:buFont typeface="Wingdings" panose="020B0604020202020204" pitchFamily="34" charset="0"/>
              <a:buChar char="q"/>
            </a:pPr>
            <a:r>
              <a:rPr lang="en-US" sz="2400" dirty="0">
                <a:cs typeface="Calibri"/>
              </a:rPr>
              <a:t>De </a:t>
            </a:r>
            <a:r>
              <a:rPr lang="en-US" sz="2400" dirty="0" err="1">
                <a:cs typeface="Calibri"/>
              </a:rPr>
              <a:t>ideale</a:t>
            </a:r>
            <a:r>
              <a:rPr lang="en-US" sz="2400" dirty="0">
                <a:cs typeface="Calibri"/>
              </a:rPr>
              <a:t> </a:t>
            </a:r>
            <a:r>
              <a:rPr lang="en-US" sz="2400" dirty="0" err="1">
                <a:cs typeface="Calibri"/>
              </a:rPr>
              <a:t>samenleving</a:t>
            </a:r>
            <a:endParaRPr lang="en-US" sz="2400" dirty="0">
              <a:cs typeface="Calibri"/>
            </a:endParaRPr>
          </a:p>
          <a:p>
            <a:pPr marL="514350" indent="-514350">
              <a:buFont typeface="Wingdings" panose="020B0604020202020204" pitchFamily="34" charset="0"/>
              <a:buChar char="q"/>
            </a:pPr>
            <a:r>
              <a:rPr lang="en-US" sz="2400" dirty="0" err="1">
                <a:cs typeface="Calibri"/>
              </a:rPr>
              <a:t>Aan</a:t>
            </a:r>
            <a:r>
              <a:rPr lang="en-US" sz="2400" dirty="0">
                <a:cs typeface="Calibri"/>
              </a:rPr>
              <a:t> de slag met </a:t>
            </a:r>
            <a:r>
              <a:rPr lang="en-US" sz="2400" dirty="0" err="1">
                <a:cs typeface="Calibri"/>
              </a:rPr>
              <a:t>stellingen</a:t>
            </a:r>
            <a:endParaRPr lang="en-US" sz="2400" dirty="0">
              <a:cs typeface="Calibri"/>
            </a:endParaRPr>
          </a:p>
          <a:p>
            <a:pPr marL="514350" indent="-514350">
              <a:buFont typeface="Wingdings" panose="020B0604020202020204" pitchFamily="34" charset="0"/>
              <a:buChar char="q"/>
            </a:pPr>
            <a:r>
              <a:rPr lang="en-US" sz="2400" dirty="0" err="1">
                <a:cs typeface="Calibri"/>
              </a:rPr>
              <a:t>Een</a:t>
            </a:r>
            <a:r>
              <a:rPr lang="en-US" sz="2400" dirty="0">
                <a:cs typeface="Calibri"/>
              </a:rPr>
              <a:t> </a:t>
            </a:r>
            <a:r>
              <a:rPr lang="en-US" sz="2400" dirty="0" err="1">
                <a:cs typeface="Calibri"/>
              </a:rPr>
              <a:t>rechtvaardige</a:t>
            </a:r>
            <a:r>
              <a:rPr lang="en-US" sz="2400" dirty="0">
                <a:cs typeface="Calibri"/>
              </a:rPr>
              <a:t> </a:t>
            </a:r>
            <a:r>
              <a:rPr lang="en-US" sz="2400" dirty="0" err="1">
                <a:cs typeface="Calibri"/>
              </a:rPr>
              <a:t>samenleving</a:t>
            </a:r>
            <a:endParaRPr lang="en-US" dirty="0"/>
          </a:p>
          <a:p>
            <a:pPr marL="514350" indent="-514350">
              <a:buFont typeface="Wingdings" panose="020B0604020202020204" pitchFamily="34" charset="0"/>
              <a:buChar char="q"/>
            </a:pPr>
            <a:r>
              <a:rPr lang="en-US" sz="2400" dirty="0" err="1">
                <a:cs typeface="Calibri"/>
              </a:rPr>
              <a:t>Werkvorm</a:t>
            </a:r>
            <a:r>
              <a:rPr lang="en-US" sz="2400" dirty="0">
                <a:cs typeface="Calibri"/>
              </a:rPr>
              <a:t>: </a:t>
            </a:r>
            <a:r>
              <a:rPr lang="en-US" sz="2400" dirty="0" err="1">
                <a:cs typeface="Calibri"/>
              </a:rPr>
              <a:t>kaartjes</a:t>
            </a:r>
            <a:r>
              <a:rPr lang="en-US" sz="2400" dirty="0">
                <a:cs typeface="Calibri"/>
              </a:rPr>
              <a:t> met </a:t>
            </a:r>
            <a:r>
              <a:rPr lang="en-US" sz="2400" dirty="0" err="1">
                <a:cs typeface="Calibri"/>
              </a:rPr>
              <a:t>vragen</a:t>
            </a:r>
            <a:endParaRPr lang="en-US" sz="2400" dirty="0">
              <a:cs typeface="Calibri"/>
            </a:endParaRPr>
          </a:p>
          <a:p>
            <a:pPr marL="514350" indent="-514350">
              <a:buFont typeface="Wingdings" panose="020B0604020202020204" pitchFamily="34" charset="0"/>
              <a:buChar char="q"/>
            </a:pPr>
            <a:r>
              <a:rPr lang="en-US" sz="2400" dirty="0" err="1">
                <a:cs typeface="Calibri"/>
              </a:rPr>
              <a:t>Afronding</a:t>
            </a:r>
            <a:endParaRPr lang="en-US" dirty="0"/>
          </a:p>
          <a:p>
            <a:pPr marL="514350" indent="-514350">
              <a:buAutoNum type="arabicPeriod"/>
            </a:pPr>
            <a:endParaRPr lang="en-US" sz="2400" dirty="0">
              <a:cs typeface="Calibri"/>
            </a:endParaRPr>
          </a:p>
        </p:txBody>
      </p:sp>
      <p:pic>
        <p:nvPicPr>
          <p:cNvPr id="4" name="Picture 4" descr="A close up of a logo&#10;&#10;Description generated with very high confidence">
            <a:extLst>
              <a:ext uri="{FF2B5EF4-FFF2-40B4-BE49-F238E27FC236}">
                <a16:creationId xmlns:a16="http://schemas.microsoft.com/office/drawing/2014/main" id="{999ABB2A-C889-48FE-8AD5-02D79FD3AAF1}"/>
              </a:ext>
            </a:extLst>
          </p:cNvPr>
          <p:cNvPicPr>
            <a:picLocks noChangeAspect="1"/>
          </p:cNvPicPr>
          <p:nvPr/>
        </p:nvPicPr>
        <p:blipFill rotWithShape="1">
          <a:blip r:embed="rId3" cstate="print"/>
          <a:srcRect l="490" r="147"/>
          <a:stretch/>
        </p:blipFill>
        <p:spPr>
          <a:xfrm>
            <a:off x="7556408" y="10"/>
            <a:ext cx="4635591" cy="6857990"/>
          </a:xfrm>
          <a:prstGeom prst="rect">
            <a:avLst/>
          </a:prstGeom>
          <a:effectLst/>
        </p:spPr>
      </p:pic>
    </p:spTree>
    <p:extLst>
      <p:ext uri="{BB962C8B-B14F-4D97-AF65-F5344CB8AC3E}">
        <p14:creationId xmlns:p14="http://schemas.microsoft.com/office/powerpoint/2010/main" val="2291451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9EE7A5-592A-4302-BF63-9996E31E2C39}"/>
              </a:ext>
            </a:extLst>
          </p:cNvPr>
          <p:cNvSpPr>
            <a:spLocks noGrp="1"/>
          </p:cNvSpPr>
          <p:nvPr>
            <p:ph type="title"/>
          </p:nvPr>
        </p:nvSpPr>
        <p:spPr/>
        <p:txBody>
          <a:bodyPr/>
          <a:lstStyle/>
          <a:p>
            <a:r>
              <a:rPr lang="nl-NL" dirty="0"/>
              <a:t>Denk even over de volgende vragen na:</a:t>
            </a:r>
          </a:p>
        </p:txBody>
      </p:sp>
      <p:sp>
        <p:nvSpPr>
          <p:cNvPr id="3" name="Tijdelijke aanduiding voor inhoud 2">
            <a:extLst>
              <a:ext uri="{FF2B5EF4-FFF2-40B4-BE49-F238E27FC236}">
                <a16:creationId xmlns:a16="http://schemas.microsoft.com/office/drawing/2014/main" id="{3202BF27-65D2-4259-ADA8-2C1028168FF3}"/>
              </a:ext>
            </a:extLst>
          </p:cNvPr>
          <p:cNvSpPr>
            <a:spLocks noGrp="1"/>
          </p:cNvSpPr>
          <p:nvPr>
            <p:ph idx="1"/>
          </p:nvPr>
        </p:nvSpPr>
        <p:spPr/>
        <p:txBody>
          <a:bodyPr/>
          <a:lstStyle/>
          <a:p>
            <a:r>
              <a:rPr lang="nl-NL" dirty="0"/>
              <a:t>Kan je makkelijk je mening uiten?</a:t>
            </a:r>
          </a:p>
          <a:p>
            <a:r>
              <a:rPr lang="nl-NL" dirty="0"/>
              <a:t>Kan je altijd je mening goed beargumenteren?</a:t>
            </a:r>
          </a:p>
          <a:p>
            <a:r>
              <a:rPr lang="nl-NL" dirty="0"/>
              <a:t>Kan je, als het nodig is, met anderen in discussie gaan?</a:t>
            </a:r>
          </a:p>
        </p:txBody>
      </p:sp>
      <p:pic>
        <p:nvPicPr>
          <p:cNvPr id="1026" name="Picture 2" descr="Een andere mening - Proud2Live - Proud2bme">
            <a:extLst>
              <a:ext uri="{FF2B5EF4-FFF2-40B4-BE49-F238E27FC236}">
                <a16:creationId xmlns:a16="http://schemas.microsoft.com/office/drawing/2014/main" id="{F315530E-C9A4-4E67-8941-FC323FEF57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1312" y="3429000"/>
            <a:ext cx="2940788" cy="2747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759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DC60D-4207-4E8D-8C82-0510A6EAB3FC}"/>
              </a:ext>
            </a:extLst>
          </p:cNvPr>
          <p:cNvSpPr>
            <a:spLocks noGrp="1"/>
          </p:cNvSpPr>
          <p:nvPr>
            <p:ph type="title"/>
          </p:nvPr>
        </p:nvSpPr>
        <p:spPr>
          <a:xfrm>
            <a:off x="8019286" y="481264"/>
            <a:ext cx="3702251" cy="1674048"/>
          </a:xfrm>
        </p:spPr>
        <p:txBody>
          <a:bodyPr vert="horz" lIns="91440" tIns="45720" rIns="91440" bIns="45720" rtlCol="0" anchor="b">
            <a:normAutofit/>
          </a:bodyPr>
          <a:lstStyle/>
          <a:p>
            <a:r>
              <a:rPr lang="en-US" sz="5100"/>
              <a:t>De ideale samenleving</a:t>
            </a:r>
          </a:p>
        </p:txBody>
      </p:sp>
      <p:sp>
        <p:nvSpPr>
          <p:cNvPr id="3" name="Content Placeholder 2">
            <a:extLst>
              <a:ext uri="{FF2B5EF4-FFF2-40B4-BE49-F238E27FC236}">
                <a16:creationId xmlns:a16="http://schemas.microsoft.com/office/drawing/2014/main" id="{52FE9BA4-A82C-4797-80AB-8FBED06B9F4E}"/>
              </a:ext>
            </a:extLst>
          </p:cNvPr>
          <p:cNvSpPr>
            <a:spLocks noGrp="1"/>
          </p:cNvSpPr>
          <p:nvPr>
            <p:ph idx="1"/>
          </p:nvPr>
        </p:nvSpPr>
        <p:spPr>
          <a:xfrm>
            <a:off x="8092353" y="2812838"/>
            <a:ext cx="3702253" cy="355367"/>
          </a:xfrm>
        </p:spPr>
        <p:txBody>
          <a:bodyPr vert="horz" lIns="91440" tIns="45720" rIns="91440" bIns="45720" rtlCol="0" anchor="t">
            <a:noAutofit/>
          </a:bodyPr>
          <a:lstStyle/>
          <a:p>
            <a:pPr>
              <a:buFont typeface="Wingdings"/>
              <a:buChar char="v"/>
            </a:pPr>
            <a:r>
              <a:rPr lang="en-US" sz="2000"/>
              <a:t>  Utopia?</a:t>
            </a:r>
          </a:p>
        </p:txBody>
      </p:sp>
      <p:sp>
        <p:nvSpPr>
          <p:cNvPr id="28" name="Rectangle 27">
            <a:extLst>
              <a:ext uri="{FF2B5EF4-FFF2-40B4-BE49-F238E27FC236}">
                <a16:creationId xmlns:a16="http://schemas.microsoft.com/office/drawing/2014/main" id="{9D545981-1F24-46A6-8AFC-3740CC57742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534657" cy="6858000"/>
          </a:xfrm>
          <a:prstGeom prst="rect">
            <a:avLst/>
          </a:prstGeom>
          <a:solidFill>
            <a:srgbClr val="415E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252F09FA-59B0-41E4-9F79-D0EB15CBAD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0271" y="481264"/>
            <a:ext cx="2423160" cy="1857871"/>
          </a:xfrm>
          <a:prstGeom prst="rect">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FB98A08-FC4C-4C6C-8CAE-410223C6DD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3" y="2503727"/>
            <a:ext cx="4008798" cy="38833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close up of text on a white background&#10;&#10;Description generated with very high confidence">
            <a:extLst>
              <a:ext uri="{FF2B5EF4-FFF2-40B4-BE49-F238E27FC236}">
                <a16:creationId xmlns:a16="http://schemas.microsoft.com/office/drawing/2014/main" id="{FEA1CBF6-4802-4C48-9348-9D84FE12F41F}"/>
              </a:ext>
            </a:extLst>
          </p:cNvPr>
          <p:cNvPicPr>
            <a:picLocks noChangeAspect="1"/>
          </p:cNvPicPr>
          <p:nvPr/>
        </p:nvPicPr>
        <p:blipFill>
          <a:blip r:embed="rId3" cstate="print"/>
          <a:stretch>
            <a:fillRect/>
          </a:stretch>
        </p:blipFill>
        <p:spPr>
          <a:xfrm>
            <a:off x="683381" y="2662325"/>
            <a:ext cx="3611301" cy="3566160"/>
          </a:xfrm>
          <a:prstGeom prst="rect">
            <a:avLst/>
          </a:prstGeom>
        </p:spPr>
      </p:pic>
      <p:sp>
        <p:nvSpPr>
          <p:cNvPr id="34" name="Rectangle 33">
            <a:extLst>
              <a:ext uri="{FF2B5EF4-FFF2-40B4-BE49-F238E27FC236}">
                <a16:creationId xmlns:a16="http://schemas.microsoft.com/office/drawing/2014/main" id="{66D4C1A7-0A94-46CF-9056-E836CBFB706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481264"/>
            <a:ext cx="2412380" cy="285710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a:extLst>
              <a:ext uri="{FF2B5EF4-FFF2-40B4-BE49-F238E27FC236}">
                <a16:creationId xmlns:a16="http://schemas.microsoft.com/office/drawing/2014/main" id="{32BDB119-CFA9-49E1-9E02-2A89864EEA02}"/>
              </a:ext>
            </a:extLst>
          </p:cNvPr>
          <p:cNvPicPr>
            <a:picLocks noChangeAspect="1"/>
          </p:cNvPicPr>
          <p:nvPr/>
        </p:nvPicPr>
        <p:blipFill rotWithShape="1">
          <a:blip r:embed="rId4" cstate="print"/>
          <a:srcRect r="372" b="6741"/>
          <a:stretch/>
        </p:blipFill>
        <p:spPr>
          <a:xfrm>
            <a:off x="4790973" y="608153"/>
            <a:ext cx="2618810" cy="2612240"/>
          </a:xfrm>
          <a:prstGeom prst="rect">
            <a:avLst/>
          </a:prstGeom>
        </p:spPr>
      </p:pic>
      <p:sp>
        <p:nvSpPr>
          <p:cNvPr id="36" name="Rectangle 35">
            <a:extLst>
              <a:ext uri="{FF2B5EF4-FFF2-40B4-BE49-F238E27FC236}">
                <a16:creationId xmlns:a16="http://schemas.microsoft.com/office/drawing/2014/main" id="{12022B2F-C34E-42AC-A514-49AF306FA9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3499239"/>
            <a:ext cx="2412380" cy="2887845"/>
          </a:xfrm>
          <a:prstGeom prst="rect">
            <a:avLst/>
          </a:prstGeom>
          <a:solidFill>
            <a:srgbClr val="0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84A66149-2431-4D78-A158-60F086A12471}"/>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94447" y="4459986"/>
            <a:ext cx="3291840" cy="0"/>
          </a:xfrm>
          <a:prstGeom prst="line">
            <a:avLst/>
          </a:prstGeom>
          <a:ln w="19050">
            <a:solidFill>
              <a:srgbClr val="415E6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F3690A3-4B4C-4274-8C31-F60A7EF7D031}"/>
              </a:ext>
            </a:extLst>
          </p:cNvPr>
          <p:cNvSpPr txBox="1"/>
          <p:nvPr/>
        </p:nvSpPr>
        <p:spPr>
          <a:xfrm>
            <a:off x="8093242" y="3330741"/>
            <a:ext cx="361548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v"/>
            </a:pPr>
            <a:r>
              <a:rPr lang="en-US" sz="2000"/>
              <a:t>Maatschappelijk contract</a:t>
            </a:r>
            <a:endParaRPr lang="en-US"/>
          </a:p>
        </p:txBody>
      </p:sp>
      <p:sp>
        <p:nvSpPr>
          <p:cNvPr id="7" name="TextBox 6">
            <a:extLst>
              <a:ext uri="{FF2B5EF4-FFF2-40B4-BE49-F238E27FC236}">
                <a16:creationId xmlns:a16="http://schemas.microsoft.com/office/drawing/2014/main" id="{0E8EE718-AE79-49E5-ACDD-810E21ECDA54}"/>
              </a:ext>
            </a:extLst>
          </p:cNvPr>
          <p:cNvSpPr txBox="1"/>
          <p:nvPr/>
        </p:nvSpPr>
        <p:spPr>
          <a:xfrm>
            <a:off x="8095749" y="3874670"/>
            <a:ext cx="3906252"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v"/>
            </a:pPr>
            <a:r>
              <a:rPr lang="en-US" sz="2000" dirty="0" err="1"/>
              <a:t>Positieve</a:t>
            </a:r>
            <a:r>
              <a:rPr lang="en-US" sz="2000" dirty="0"/>
              <a:t> en </a:t>
            </a:r>
            <a:r>
              <a:rPr lang="en-US" sz="2000" dirty="0" err="1"/>
              <a:t>negatieve</a:t>
            </a:r>
            <a:r>
              <a:rPr lang="en-US" sz="2000" dirty="0"/>
              <a:t> </a:t>
            </a:r>
            <a:r>
              <a:rPr lang="en-US" sz="2000" dirty="0" err="1"/>
              <a:t>vrijheid</a:t>
            </a:r>
            <a:endParaRPr lang="en-US" dirty="0"/>
          </a:p>
        </p:txBody>
      </p:sp>
      <p:sp>
        <p:nvSpPr>
          <p:cNvPr id="8" name="TextBox 7">
            <a:extLst>
              <a:ext uri="{FF2B5EF4-FFF2-40B4-BE49-F238E27FC236}">
                <a16:creationId xmlns:a16="http://schemas.microsoft.com/office/drawing/2014/main" id="{1F988CD0-7597-46A0-A8D1-FF365D2CDD16}"/>
              </a:ext>
            </a:extLst>
          </p:cNvPr>
          <p:cNvSpPr txBox="1"/>
          <p:nvPr/>
        </p:nvSpPr>
        <p:spPr>
          <a:xfrm>
            <a:off x="8138360" y="4679281"/>
            <a:ext cx="2743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v"/>
            </a:pPr>
            <a:r>
              <a:rPr lang="en-US" sz="2000"/>
              <a:t>Correlatiethese </a:t>
            </a:r>
            <a:endParaRPr lang="en-US"/>
          </a:p>
        </p:txBody>
      </p:sp>
    </p:spTree>
    <p:extLst>
      <p:ext uri="{BB962C8B-B14F-4D97-AF65-F5344CB8AC3E}">
        <p14:creationId xmlns:p14="http://schemas.microsoft.com/office/powerpoint/2010/main" val="3189416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 name="Rectangle 104">
            <a:extLst>
              <a:ext uri="{FF2B5EF4-FFF2-40B4-BE49-F238E27FC236}">
                <a16:creationId xmlns:a16="http://schemas.microsoft.com/office/drawing/2014/main" id="{911A6C77-6109-4F77-975B-C375615A557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a:extLst>
              <a:ext uri="{FF2B5EF4-FFF2-40B4-BE49-F238E27FC236}">
                <a16:creationId xmlns:a16="http://schemas.microsoft.com/office/drawing/2014/main" id="{CB343D17-9934-455E-B326-2F39206BA44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08" name="Freeform 44">
              <a:extLst>
                <a:ext uri="{FF2B5EF4-FFF2-40B4-BE49-F238E27FC236}">
                  <a16:creationId xmlns:a16="http://schemas.microsoft.com/office/drawing/2014/main" id="{A8AA2B63-BFCD-40D0-B2D0-CB714D70E2E4}"/>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45">
              <a:extLst>
                <a:ext uri="{FF2B5EF4-FFF2-40B4-BE49-F238E27FC236}">
                  <a16:creationId xmlns:a16="http://schemas.microsoft.com/office/drawing/2014/main" id="{80834EBB-06EA-4C69-AF7A-D5A4E69D8A83}"/>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46">
              <a:extLst>
                <a:ext uri="{FF2B5EF4-FFF2-40B4-BE49-F238E27FC236}">
                  <a16:creationId xmlns:a16="http://schemas.microsoft.com/office/drawing/2014/main" id="{2D314EC1-63E0-43B5-9CD5-F25593B2CA39}"/>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47">
              <a:extLst>
                <a:ext uri="{FF2B5EF4-FFF2-40B4-BE49-F238E27FC236}">
                  <a16:creationId xmlns:a16="http://schemas.microsoft.com/office/drawing/2014/main" id="{9577EB7D-16A7-4E05-9105-431E729665F5}"/>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 name="Rectangle 111">
              <a:extLst>
                <a:ext uri="{FF2B5EF4-FFF2-40B4-BE49-F238E27FC236}">
                  <a16:creationId xmlns:a16="http://schemas.microsoft.com/office/drawing/2014/main" id="{EC1741C3-592F-47B5-93A0-66FC0BB97E49}"/>
                </a:ext>
                <a:ext uri="{C183D7F6-B498-43B3-948B-1728B52AA6E4}">
                  <adec:decorative xmlns=""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id="{34CE1432-0B4B-4A7B-85E3-E3648EE3EB0D}"/>
              </a:ext>
            </a:extLst>
          </p:cNvPr>
          <p:cNvSpPr>
            <a:spLocks noGrp="1"/>
          </p:cNvSpPr>
          <p:nvPr>
            <p:ph type="title"/>
          </p:nvPr>
        </p:nvSpPr>
        <p:spPr>
          <a:xfrm>
            <a:off x="1047280" y="759805"/>
            <a:ext cx="10306520" cy="1325563"/>
          </a:xfrm>
        </p:spPr>
        <p:txBody>
          <a:bodyPr>
            <a:normAutofit/>
          </a:bodyPr>
          <a:lstStyle/>
          <a:p>
            <a:r>
              <a:rPr lang="nl-NL" sz="4000">
                <a:solidFill>
                  <a:srgbClr val="FFFFFF"/>
                </a:solidFill>
              </a:rPr>
              <a:t>Aan de slag</a:t>
            </a:r>
          </a:p>
        </p:txBody>
      </p:sp>
      <p:pic>
        <p:nvPicPr>
          <p:cNvPr id="4" name="Afbeelding 3">
            <a:extLst>
              <a:ext uri="{FF2B5EF4-FFF2-40B4-BE49-F238E27FC236}">
                <a16:creationId xmlns:a16="http://schemas.microsoft.com/office/drawing/2014/main" id="{B9575D64-1448-4364-ADC5-827F84E7D305}"/>
              </a:ext>
            </a:extLst>
          </p:cNvPr>
          <p:cNvPicPr>
            <a:picLocks noChangeAspect="1"/>
          </p:cNvPicPr>
          <p:nvPr/>
        </p:nvPicPr>
        <p:blipFill rotWithShape="1">
          <a:blip r:embed="rId3"/>
          <a:srcRect l="7536" r="8959" b="-1"/>
          <a:stretch/>
        </p:blipFill>
        <p:spPr>
          <a:xfrm>
            <a:off x="1424902" y="2492376"/>
            <a:ext cx="3209779" cy="3563372"/>
          </a:xfrm>
          <a:prstGeom prst="rect">
            <a:avLst/>
          </a:prstGeom>
        </p:spPr>
      </p:pic>
      <p:sp>
        <p:nvSpPr>
          <p:cNvPr id="3" name="Tijdelijke aanduiding voor inhoud 2">
            <a:extLst>
              <a:ext uri="{FF2B5EF4-FFF2-40B4-BE49-F238E27FC236}">
                <a16:creationId xmlns:a16="http://schemas.microsoft.com/office/drawing/2014/main" id="{A682F913-1DCB-4365-89B9-84573671E1F5}"/>
              </a:ext>
            </a:extLst>
          </p:cNvPr>
          <p:cNvSpPr>
            <a:spLocks noGrp="1"/>
          </p:cNvSpPr>
          <p:nvPr>
            <p:ph idx="1"/>
          </p:nvPr>
        </p:nvSpPr>
        <p:spPr>
          <a:xfrm>
            <a:off x="5295569" y="2494450"/>
            <a:ext cx="5471529" cy="3563159"/>
          </a:xfrm>
        </p:spPr>
        <p:txBody>
          <a:bodyPr>
            <a:normAutofit/>
          </a:bodyPr>
          <a:lstStyle/>
          <a:p>
            <a:r>
              <a:rPr lang="nl-NL" sz="1700"/>
              <a:t>Werkvorm: spinnenweb</a:t>
            </a:r>
          </a:p>
          <a:p>
            <a:r>
              <a:rPr lang="nl-NL" sz="1700"/>
              <a:t>Ieder groepje gaat a.d.h.v. de verkregen stelling een spinnenweb maken met woorden of tekeningen om de verkregen stelling te onderbouwen. Vervolgens gaan alle groepjes hun eigen spinnenweb presenteren en met behulp van argumenten de spinnenweb met de stelling in verband brengen.</a:t>
            </a:r>
          </a:p>
          <a:p>
            <a:r>
              <a:rPr lang="nl-NL" sz="1700"/>
              <a:t>De andere groepjes moeten vragen bedenken aan de presentatoren. </a:t>
            </a:r>
          </a:p>
          <a:p>
            <a:pPr marL="0" indent="0">
              <a:buNone/>
            </a:pPr>
            <a:r>
              <a:rPr lang="nl-NL" sz="1700"/>
              <a:t>Tijd: 20minuten in groepjes van 5 studenten, vervolgens presentatie aan de groep 10 minuten per groepje. </a:t>
            </a:r>
          </a:p>
          <a:p>
            <a:pPr marL="0" indent="0">
              <a:buNone/>
            </a:pPr>
            <a:endParaRPr lang="nl-NL" sz="1700"/>
          </a:p>
        </p:txBody>
      </p:sp>
    </p:spTree>
    <p:extLst>
      <p:ext uri="{BB962C8B-B14F-4D97-AF65-F5344CB8AC3E}">
        <p14:creationId xmlns:p14="http://schemas.microsoft.com/office/powerpoint/2010/main" val="425428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DC60D-4207-4E8D-8C82-0510A6EAB3FC}"/>
              </a:ext>
            </a:extLst>
          </p:cNvPr>
          <p:cNvSpPr>
            <a:spLocks noGrp="1"/>
          </p:cNvSpPr>
          <p:nvPr>
            <p:ph type="title"/>
          </p:nvPr>
        </p:nvSpPr>
        <p:spPr>
          <a:xfrm>
            <a:off x="8019286" y="481264"/>
            <a:ext cx="3952908" cy="1493574"/>
          </a:xfrm>
        </p:spPr>
        <p:txBody>
          <a:bodyPr vert="horz" lIns="91440" tIns="45720" rIns="91440" bIns="45720" rtlCol="0" anchor="b">
            <a:normAutofit/>
          </a:bodyPr>
          <a:lstStyle/>
          <a:p>
            <a:r>
              <a:rPr lang="en-US" sz="5100">
                <a:cs typeface="Calibri Light"/>
              </a:rPr>
              <a:t>Rechtvaardige samenleving</a:t>
            </a:r>
            <a:endParaRPr lang="en-US" sz="5100" dirty="0">
              <a:cs typeface="Calibri Light"/>
            </a:endParaRPr>
          </a:p>
        </p:txBody>
      </p:sp>
      <p:sp>
        <p:nvSpPr>
          <p:cNvPr id="3" name="Content Placeholder 2">
            <a:extLst>
              <a:ext uri="{FF2B5EF4-FFF2-40B4-BE49-F238E27FC236}">
                <a16:creationId xmlns:a16="http://schemas.microsoft.com/office/drawing/2014/main" id="{52FE9BA4-A82C-4797-80AB-8FBED06B9F4E}"/>
              </a:ext>
            </a:extLst>
          </p:cNvPr>
          <p:cNvSpPr>
            <a:spLocks noGrp="1"/>
          </p:cNvSpPr>
          <p:nvPr>
            <p:ph idx="1"/>
          </p:nvPr>
        </p:nvSpPr>
        <p:spPr>
          <a:xfrm>
            <a:off x="8092353" y="2110995"/>
            <a:ext cx="3702253" cy="3037947"/>
          </a:xfrm>
        </p:spPr>
        <p:txBody>
          <a:bodyPr vert="horz" lIns="91440" tIns="45720" rIns="91440" bIns="45720" rtlCol="0" anchor="t">
            <a:noAutofit/>
          </a:bodyPr>
          <a:lstStyle/>
          <a:p>
            <a:pPr marL="0" indent="0">
              <a:buFont typeface="Wingdings" pitchFamily="2" charset="2"/>
              <a:buChar char="v"/>
            </a:pPr>
            <a:r>
              <a:rPr lang="en-US" sz="2000" dirty="0">
                <a:cs typeface="Calibri"/>
              </a:rPr>
              <a:t>De </a:t>
            </a:r>
            <a:r>
              <a:rPr lang="en-US" sz="2000" dirty="0" err="1">
                <a:cs typeface="Calibri"/>
              </a:rPr>
              <a:t>brede</a:t>
            </a:r>
            <a:r>
              <a:rPr lang="en-US" sz="2000" dirty="0">
                <a:cs typeface="Calibri"/>
              </a:rPr>
              <a:t> </a:t>
            </a:r>
            <a:r>
              <a:rPr lang="en-US" sz="2000" dirty="0" err="1">
                <a:cs typeface="Calibri"/>
              </a:rPr>
              <a:t>moraal</a:t>
            </a:r>
            <a:endParaRPr lang="en-US" sz="2000" dirty="0">
              <a:cs typeface="Calibri"/>
            </a:endParaRPr>
          </a:p>
          <a:p>
            <a:pPr marL="0" indent="0">
              <a:buFont typeface="Wingdings" pitchFamily="2" charset="2"/>
              <a:buChar char="v"/>
            </a:pPr>
            <a:r>
              <a:rPr lang="en-US" sz="2000" dirty="0">
                <a:cs typeface="Calibri"/>
              </a:rPr>
              <a:t>De </a:t>
            </a:r>
            <a:r>
              <a:rPr lang="en-US" sz="2000" dirty="0" err="1">
                <a:cs typeface="Calibri"/>
              </a:rPr>
              <a:t>smalle</a:t>
            </a:r>
            <a:r>
              <a:rPr lang="en-US" sz="2000" dirty="0">
                <a:cs typeface="Calibri"/>
              </a:rPr>
              <a:t> </a:t>
            </a:r>
            <a:r>
              <a:rPr lang="en-US" sz="2000" dirty="0" err="1">
                <a:cs typeface="Calibri"/>
              </a:rPr>
              <a:t>moraal</a:t>
            </a:r>
            <a:endParaRPr lang="en-US" sz="2000" dirty="0">
              <a:cs typeface="Calibri"/>
            </a:endParaRPr>
          </a:p>
          <a:p>
            <a:pPr marL="0" indent="0">
              <a:buFont typeface="Wingdings" pitchFamily="2" charset="2"/>
              <a:buChar char="v"/>
            </a:pPr>
            <a:r>
              <a:rPr lang="en-US" sz="2000" dirty="0">
                <a:cs typeface="Calibri"/>
              </a:rPr>
              <a:t>Het </a:t>
            </a:r>
            <a:r>
              <a:rPr lang="en-US" sz="2000" dirty="0" err="1">
                <a:cs typeface="Calibri"/>
              </a:rPr>
              <a:t>liberalisme</a:t>
            </a:r>
            <a:endParaRPr lang="en-US" sz="2000" dirty="0">
              <a:cs typeface="Calibri"/>
            </a:endParaRPr>
          </a:p>
          <a:p>
            <a:pPr marL="0" indent="0">
              <a:buFont typeface="Wingdings" pitchFamily="2" charset="2"/>
              <a:buChar char="v"/>
            </a:pPr>
            <a:r>
              <a:rPr lang="en-US" sz="2000" dirty="0">
                <a:cs typeface="Calibri"/>
              </a:rPr>
              <a:t>Het </a:t>
            </a:r>
            <a:r>
              <a:rPr lang="en-US" sz="2000" dirty="0" err="1">
                <a:cs typeface="Calibri"/>
              </a:rPr>
              <a:t>communitarisme</a:t>
            </a:r>
            <a:endParaRPr lang="en-US" sz="2000" dirty="0">
              <a:cs typeface="Calibri"/>
            </a:endParaRPr>
          </a:p>
          <a:p>
            <a:pPr marL="0" indent="0">
              <a:buFont typeface="Wingdings" pitchFamily="2" charset="2"/>
              <a:buChar char="v"/>
            </a:pPr>
            <a:r>
              <a:rPr lang="en-US" sz="2000" dirty="0" err="1">
                <a:cs typeface="Calibri"/>
              </a:rPr>
              <a:t>Democratie</a:t>
            </a:r>
            <a:r>
              <a:rPr lang="en-US" sz="2000" dirty="0">
                <a:cs typeface="Calibri"/>
              </a:rPr>
              <a:t> </a:t>
            </a:r>
          </a:p>
          <a:p>
            <a:pPr marL="0" indent="0">
              <a:buFont typeface="Wingdings" pitchFamily="2" charset="2"/>
              <a:buChar char="v"/>
            </a:pPr>
            <a:r>
              <a:rPr lang="en-US" sz="2000" dirty="0" err="1">
                <a:cs typeface="Calibri"/>
              </a:rPr>
              <a:t>Anarchisme</a:t>
            </a:r>
            <a:endParaRPr lang="en-US" sz="2000" dirty="0">
              <a:cs typeface="Calibri"/>
            </a:endParaRPr>
          </a:p>
          <a:p>
            <a:pPr marL="0" indent="0">
              <a:buFont typeface="Wingdings" pitchFamily="2" charset="2"/>
              <a:buChar char="v"/>
            </a:pPr>
            <a:r>
              <a:rPr lang="en-US" sz="2000" dirty="0">
                <a:cs typeface="Calibri"/>
              </a:rPr>
              <a:t>Het </a:t>
            </a:r>
            <a:r>
              <a:rPr lang="en-US" sz="2000" dirty="0" err="1">
                <a:cs typeface="Calibri"/>
              </a:rPr>
              <a:t>communisme</a:t>
            </a:r>
            <a:endParaRPr lang="en-US" sz="2000" dirty="0">
              <a:cs typeface="Calibri"/>
            </a:endParaRPr>
          </a:p>
          <a:p>
            <a:pPr marL="0" indent="0">
              <a:buNone/>
            </a:pPr>
            <a:endParaRPr lang="en-US" sz="2000" dirty="0">
              <a:cs typeface="Calibri"/>
            </a:endParaRPr>
          </a:p>
          <a:p>
            <a:pPr marL="0" indent="0">
              <a:buFont typeface="Wingdings" pitchFamily="2" charset="2"/>
              <a:buChar char="v"/>
            </a:pPr>
            <a:endParaRPr lang="en-US" sz="2000" dirty="0">
              <a:cs typeface="Calibri"/>
            </a:endParaRPr>
          </a:p>
        </p:txBody>
      </p:sp>
      <p:sp>
        <p:nvSpPr>
          <p:cNvPr id="28" name="Rectangle 27">
            <a:extLst>
              <a:ext uri="{FF2B5EF4-FFF2-40B4-BE49-F238E27FC236}">
                <a16:creationId xmlns:a16="http://schemas.microsoft.com/office/drawing/2014/main" id="{9D545981-1F24-46A6-8AFC-3740CC57742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534657" cy="6858000"/>
          </a:xfrm>
          <a:prstGeom prst="rect">
            <a:avLst/>
          </a:prstGeom>
          <a:solidFill>
            <a:srgbClr val="415E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252F09FA-59B0-41E4-9F79-D0EB15CBAD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0271" y="481264"/>
            <a:ext cx="2423160" cy="1857871"/>
          </a:xfrm>
          <a:prstGeom prst="rect">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FB98A08-FC4C-4C6C-8CAE-410223C6DD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3" y="2503727"/>
            <a:ext cx="4008798" cy="38833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66D4C1A7-0A94-46CF-9056-E836CBFB706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481264"/>
            <a:ext cx="2412380" cy="285710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2022B2F-C34E-42AC-A514-49AF306FA9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3499239"/>
            <a:ext cx="2412380" cy="2887845"/>
          </a:xfrm>
          <a:prstGeom prst="rect">
            <a:avLst/>
          </a:prstGeom>
          <a:solidFill>
            <a:srgbClr val="0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84A66149-2431-4D78-A158-60F086A12471}"/>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94447" y="4459986"/>
            <a:ext cx="3291840" cy="0"/>
          </a:xfrm>
          <a:prstGeom prst="line">
            <a:avLst/>
          </a:prstGeom>
          <a:ln w="19050">
            <a:solidFill>
              <a:srgbClr val="415E6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F3690A3-4B4C-4274-8C31-F60A7EF7D031}"/>
              </a:ext>
            </a:extLst>
          </p:cNvPr>
          <p:cNvSpPr txBox="1"/>
          <p:nvPr/>
        </p:nvSpPr>
        <p:spPr>
          <a:xfrm>
            <a:off x="8093242" y="3330741"/>
            <a:ext cx="361548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v"/>
            </a:pPr>
            <a:endParaRPr lang="en-US" sz="2000" dirty="0">
              <a:cs typeface="Calibri"/>
            </a:endParaRPr>
          </a:p>
        </p:txBody>
      </p:sp>
      <p:sp>
        <p:nvSpPr>
          <p:cNvPr id="7" name="TextBox 6">
            <a:extLst>
              <a:ext uri="{FF2B5EF4-FFF2-40B4-BE49-F238E27FC236}">
                <a16:creationId xmlns:a16="http://schemas.microsoft.com/office/drawing/2014/main" id="{0E8EE718-AE79-49E5-ACDD-810E21ECDA54}"/>
              </a:ext>
            </a:extLst>
          </p:cNvPr>
          <p:cNvSpPr txBox="1"/>
          <p:nvPr/>
        </p:nvSpPr>
        <p:spPr>
          <a:xfrm>
            <a:off x="8095749" y="3874670"/>
            <a:ext cx="3906252"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000" dirty="0">
              <a:cs typeface="Calibri"/>
            </a:endParaRPr>
          </a:p>
        </p:txBody>
      </p:sp>
      <p:sp>
        <p:nvSpPr>
          <p:cNvPr id="8" name="TextBox 7">
            <a:extLst>
              <a:ext uri="{FF2B5EF4-FFF2-40B4-BE49-F238E27FC236}">
                <a16:creationId xmlns:a16="http://schemas.microsoft.com/office/drawing/2014/main" id="{1F988CD0-7597-46A0-A8D1-FF365D2CDD16}"/>
              </a:ext>
            </a:extLst>
          </p:cNvPr>
          <p:cNvSpPr txBox="1"/>
          <p:nvPr/>
        </p:nvSpPr>
        <p:spPr>
          <a:xfrm>
            <a:off x="8138360" y="4679281"/>
            <a:ext cx="2743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000" dirty="0">
              <a:cs typeface="Calibri"/>
            </a:endParaRPr>
          </a:p>
        </p:txBody>
      </p:sp>
      <p:pic>
        <p:nvPicPr>
          <p:cNvPr id="6148" name="Picture 4" descr="Gerelateerde afbeelding"/>
          <p:cNvPicPr>
            <a:picLocks noChangeAspect="1" noChangeArrowheads="1"/>
          </p:cNvPicPr>
          <p:nvPr/>
        </p:nvPicPr>
        <p:blipFill>
          <a:blip r:embed="rId3" cstate="print"/>
          <a:srcRect/>
          <a:stretch>
            <a:fillRect/>
          </a:stretch>
        </p:blipFill>
        <p:spPr bwMode="auto">
          <a:xfrm>
            <a:off x="4637315" y="468086"/>
            <a:ext cx="2503714" cy="3338286"/>
          </a:xfrm>
          <a:prstGeom prst="rect">
            <a:avLst/>
          </a:prstGeom>
          <a:noFill/>
        </p:spPr>
      </p:pic>
      <p:pic>
        <p:nvPicPr>
          <p:cNvPr id="6150" name="Picture 6" descr="Afbeeldingsresultaat voor kapitalisme"/>
          <p:cNvPicPr>
            <a:picLocks noChangeAspect="1" noChangeArrowheads="1"/>
          </p:cNvPicPr>
          <p:nvPr/>
        </p:nvPicPr>
        <p:blipFill>
          <a:blip r:embed="rId4" cstate="print"/>
          <a:srcRect/>
          <a:stretch>
            <a:fillRect/>
          </a:stretch>
        </p:blipFill>
        <p:spPr bwMode="auto">
          <a:xfrm>
            <a:off x="466611" y="2210471"/>
            <a:ext cx="4123864" cy="4499030"/>
          </a:xfrm>
          <a:prstGeom prst="rect">
            <a:avLst/>
          </a:prstGeom>
          <a:noFill/>
        </p:spPr>
      </p:pic>
    </p:spTree>
    <p:extLst>
      <p:ext uri="{BB962C8B-B14F-4D97-AF65-F5344CB8AC3E}">
        <p14:creationId xmlns:p14="http://schemas.microsoft.com/office/powerpoint/2010/main" val="1985694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C3CE-F30E-4817-952F-6BFC9CA83B04}"/>
              </a:ext>
            </a:extLst>
          </p:cNvPr>
          <p:cNvSpPr>
            <a:spLocks noGrp="1"/>
          </p:cNvSpPr>
          <p:nvPr>
            <p:ph type="title"/>
          </p:nvPr>
        </p:nvSpPr>
        <p:spPr>
          <a:xfrm>
            <a:off x="6094105" y="802955"/>
            <a:ext cx="5802605" cy="1454051"/>
          </a:xfrm>
        </p:spPr>
        <p:txBody>
          <a:bodyPr>
            <a:normAutofit/>
          </a:bodyPr>
          <a:lstStyle/>
          <a:p>
            <a:r>
              <a:rPr lang="en-US" dirty="0"/>
              <a:t>Even </a:t>
            </a:r>
            <a:r>
              <a:rPr lang="en-US" dirty="0" err="1"/>
              <a:t>checken</a:t>
            </a:r>
            <a:r>
              <a:rPr lang="en-US" dirty="0"/>
              <a:t>:</a:t>
            </a:r>
          </a:p>
        </p:txBody>
      </p:sp>
      <p:pic>
        <p:nvPicPr>
          <p:cNvPr id="4" name="Picture 4" descr="A picture containing text, map&#10;&#10;Description generated with very high confidence">
            <a:extLst>
              <a:ext uri="{FF2B5EF4-FFF2-40B4-BE49-F238E27FC236}">
                <a16:creationId xmlns:a16="http://schemas.microsoft.com/office/drawing/2014/main" id="{19594018-9129-4395-AB01-3DA77225931E}"/>
              </a:ext>
            </a:extLst>
          </p:cNvPr>
          <p:cNvPicPr>
            <a:picLocks noChangeAspect="1"/>
          </p:cNvPicPr>
          <p:nvPr/>
        </p:nvPicPr>
        <p:blipFill rotWithShape="1">
          <a:blip r:embed="rId3" cstate="print">
            <a:alphaModFix/>
          </a:blip>
          <a:srcRect l="5155" t="-1809" r="-619" b="-3292"/>
          <a:stretch/>
        </p:blipFill>
        <p:spPr>
          <a:xfrm>
            <a:off x="20" y="805021"/>
            <a:ext cx="4833919" cy="5321894"/>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07BAC367-D838-4B63-BC16-D0E1ECB148C5}"/>
              </a:ext>
            </a:extLst>
          </p:cNvPr>
          <p:cNvSpPr>
            <a:spLocks noGrp="1"/>
          </p:cNvSpPr>
          <p:nvPr>
            <p:ph idx="1"/>
          </p:nvPr>
        </p:nvSpPr>
        <p:spPr>
          <a:xfrm>
            <a:off x="6090574" y="2257006"/>
            <a:ext cx="4977578" cy="3593412"/>
          </a:xfrm>
        </p:spPr>
        <p:txBody>
          <a:bodyPr vert="horz" lIns="91440" tIns="45720" rIns="91440" bIns="45720" rtlCol="0" anchor="ctr">
            <a:normAutofit/>
          </a:bodyPr>
          <a:lstStyle/>
          <a:p>
            <a:pPr marL="0" indent="0">
              <a:buNone/>
            </a:pPr>
            <a:r>
              <a:rPr lang="en-US" sz="2000" dirty="0" err="1">
                <a:solidFill>
                  <a:srgbClr val="000000"/>
                </a:solidFill>
                <a:cs typeface="Calibri"/>
              </a:rPr>
              <a:t>Benoem</a:t>
            </a:r>
            <a:r>
              <a:rPr lang="en-US" sz="2000" dirty="0">
                <a:solidFill>
                  <a:srgbClr val="000000"/>
                </a:solidFill>
                <a:cs typeface="Calibri"/>
              </a:rPr>
              <a:t> in </a:t>
            </a:r>
            <a:r>
              <a:rPr lang="en-US" sz="2000" dirty="0" err="1">
                <a:solidFill>
                  <a:srgbClr val="000000"/>
                </a:solidFill>
                <a:cs typeface="Calibri"/>
              </a:rPr>
              <a:t>eigen</a:t>
            </a:r>
            <a:r>
              <a:rPr lang="en-US" sz="2000" dirty="0">
                <a:solidFill>
                  <a:srgbClr val="000000"/>
                </a:solidFill>
                <a:cs typeface="Calibri"/>
              </a:rPr>
              <a:t> </a:t>
            </a:r>
            <a:r>
              <a:rPr lang="en-US" sz="2000" dirty="0" err="1">
                <a:solidFill>
                  <a:srgbClr val="000000"/>
                </a:solidFill>
                <a:cs typeface="Calibri"/>
              </a:rPr>
              <a:t>woorden</a:t>
            </a:r>
            <a:r>
              <a:rPr lang="en-US" sz="2000" dirty="0">
                <a:solidFill>
                  <a:srgbClr val="000000"/>
                </a:solidFill>
                <a:cs typeface="Calibri"/>
              </a:rPr>
              <a:t>:</a:t>
            </a:r>
          </a:p>
          <a:p>
            <a:pPr marL="0" indent="0">
              <a:buNone/>
            </a:pPr>
            <a:endParaRPr lang="en-US" sz="2000" dirty="0">
              <a:solidFill>
                <a:srgbClr val="000000"/>
              </a:solidFill>
              <a:cs typeface="Calibri"/>
            </a:endParaRPr>
          </a:p>
          <a:p>
            <a:pPr>
              <a:buFont typeface="Wingdings" panose="020B0604020202020204" pitchFamily="34" charset="0"/>
              <a:buChar char="Ø"/>
            </a:pPr>
            <a:r>
              <a:rPr lang="en-US" sz="2000" dirty="0">
                <a:solidFill>
                  <a:srgbClr val="000000"/>
                </a:solidFill>
                <a:cs typeface="Calibri"/>
              </a:rPr>
              <a:t>Hoe </a:t>
            </a:r>
            <a:r>
              <a:rPr lang="en-US" sz="2000" dirty="0" err="1">
                <a:solidFill>
                  <a:srgbClr val="000000"/>
                </a:solidFill>
                <a:cs typeface="Calibri"/>
              </a:rPr>
              <a:t>ziet</a:t>
            </a:r>
            <a:r>
              <a:rPr lang="en-US" sz="2000" dirty="0">
                <a:solidFill>
                  <a:srgbClr val="000000"/>
                </a:solidFill>
                <a:cs typeface="Calibri"/>
              </a:rPr>
              <a:t> de </a:t>
            </a:r>
            <a:r>
              <a:rPr lang="en-US" sz="2000" dirty="0" err="1">
                <a:solidFill>
                  <a:srgbClr val="000000"/>
                </a:solidFill>
                <a:cs typeface="Calibri"/>
              </a:rPr>
              <a:t>ideale</a:t>
            </a:r>
            <a:r>
              <a:rPr lang="en-US" sz="2000" dirty="0">
                <a:solidFill>
                  <a:srgbClr val="000000"/>
                </a:solidFill>
                <a:cs typeface="Calibri"/>
              </a:rPr>
              <a:t> </a:t>
            </a:r>
            <a:r>
              <a:rPr lang="en-US" sz="2000" dirty="0" err="1">
                <a:solidFill>
                  <a:srgbClr val="000000"/>
                </a:solidFill>
                <a:cs typeface="Calibri"/>
              </a:rPr>
              <a:t>samenleving</a:t>
            </a:r>
            <a:r>
              <a:rPr lang="en-US" sz="2000" dirty="0">
                <a:solidFill>
                  <a:srgbClr val="000000"/>
                </a:solidFill>
                <a:cs typeface="Calibri"/>
              </a:rPr>
              <a:t> </a:t>
            </a:r>
            <a:r>
              <a:rPr lang="en-US" sz="2000" dirty="0" err="1">
                <a:solidFill>
                  <a:srgbClr val="000000"/>
                </a:solidFill>
                <a:cs typeface="Calibri"/>
              </a:rPr>
              <a:t>er</a:t>
            </a:r>
            <a:r>
              <a:rPr lang="en-US" sz="2000" dirty="0">
                <a:solidFill>
                  <a:srgbClr val="000000"/>
                </a:solidFill>
                <a:cs typeface="Calibri"/>
              </a:rPr>
              <a:t> </a:t>
            </a:r>
            <a:r>
              <a:rPr lang="en-US" sz="2000" dirty="0" err="1">
                <a:solidFill>
                  <a:srgbClr val="000000"/>
                </a:solidFill>
                <a:cs typeface="Calibri"/>
              </a:rPr>
              <a:t>uit</a:t>
            </a:r>
            <a:r>
              <a:rPr lang="en-US" sz="2000" dirty="0">
                <a:solidFill>
                  <a:srgbClr val="000000"/>
                </a:solidFill>
                <a:cs typeface="Calibri"/>
              </a:rPr>
              <a:t>?</a:t>
            </a:r>
            <a:endParaRPr lang="en-US" dirty="0"/>
          </a:p>
          <a:p>
            <a:pPr>
              <a:buFont typeface="Wingdings" panose="020B0604020202020204" pitchFamily="34" charset="0"/>
              <a:buChar char="Ø"/>
            </a:pPr>
            <a:endParaRPr lang="en-US" sz="2000" dirty="0">
              <a:solidFill>
                <a:srgbClr val="000000"/>
              </a:solidFill>
              <a:cs typeface="Calibri"/>
            </a:endParaRPr>
          </a:p>
          <a:p>
            <a:pPr>
              <a:buFont typeface="Wingdings" panose="020B0604020202020204" pitchFamily="34" charset="0"/>
              <a:buChar char="Ø"/>
            </a:pPr>
            <a:r>
              <a:rPr lang="en-US" sz="2000" dirty="0">
                <a:solidFill>
                  <a:srgbClr val="000000"/>
                </a:solidFill>
                <a:cs typeface="Calibri"/>
              </a:rPr>
              <a:t>Hoe </a:t>
            </a:r>
            <a:r>
              <a:rPr lang="en-US" sz="2000" dirty="0" err="1">
                <a:solidFill>
                  <a:srgbClr val="000000"/>
                </a:solidFill>
                <a:cs typeface="Calibri"/>
              </a:rPr>
              <a:t>ziet</a:t>
            </a:r>
            <a:r>
              <a:rPr lang="en-US" sz="2000" dirty="0">
                <a:solidFill>
                  <a:srgbClr val="000000"/>
                </a:solidFill>
                <a:cs typeface="Calibri"/>
              </a:rPr>
              <a:t> </a:t>
            </a:r>
            <a:r>
              <a:rPr lang="en-US" sz="2000" dirty="0" err="1">
                <a:solidFill>
                  <a:srgbClr val="000000"/>
                </a:solidFill>
                <a:cs typeface="Calibri"/>
              </a:rPr>
              <a:t>een</a:t>
            </a:r>
            <a:r>
              <a:rPr lang="en-US" sz="2000" dirty="0">
                <a:solidFill>
                  <a:srgbClr val="000000"/>
                </a:solidFill>
                <a:cs typeface="Calibri"/>
              </a:rPr>
              <a:t> </a:t>
            </a:r>
            <a:r>
              <a:rPr lang="en-US" sz="2000" dirty="0" err="1">
                <a:solidFill>
                  <a:srgbClr val="000000"/>
                </a:solidFill>
                <a:cs typeface="Calibri"/>
              </a:rPr>
              <a:t>rechtvaardige</a:t>
            </a:r>
            <a:r>
              <a:rPr lang="en-US" sz="2000" dirty="0">
                <a:solidFill>
                  <a:srgbClr val="000000"/>
                </a:solidFill>
                <a:cs typeface="Calibri"/>
              </a:rPr>
              <a:t> </a:t>
            </a:r>
            <a:r>
              <a:rPr lang="en-US" sz="2000" dirty="0" err="1">
                <a:solidFill>
                  <a:srgbClr val="000000"/>
                </a:solidFill>
                <a:cs typeface="Calibri"/>
              </a:rPr>
              <a:t>samenleving</a:t>
            </a:r>
            <a:r>
              <a:rPr lang="en-US" sz="2000" dirty="0">
                <a:solidFill>
                  <a:srgbClr val="000000"/>
                </a:solidFill>
                <a:cs typeface="Calibri"/>
              </a:rPr>
              <a:t> </a:t>
            </a:r>
            <a:r>
              <a:rPr lang="en-US" sz="2000" dirty="0" err="1">
                <a:solidFill>
                  <a:srgbClr val="000000"/>
                </a:solidFill>
                <a:cs typeface="Calibri"/>
              </a:rPr>
              <a:t>er</a:t>
            </a:r>
            <a:r>
              <a:rPr lang="en-US" sz="2000" dirty="0">
                <a:solidFill>
                  <a:srgbClr val="000000"/>
                </a:solidFill>
                <a:cs typeface="Calibri"/>
              </a:rPr>
              <a:t> </a:t>
            </a:r>
            <a:r>
              <a:rPr lang="en-US" sz="2000" dirty="0" err="1">
                <a:solidFill>
                  <a:srgbClr val="000000"/>
                </a:solidFill>
                <a:cs typeface="Calibri"/>
              </a:rPr>
              <a:t>uit</a:t>
            </a:r>
            <a:r>
              <a:rPr lang="en-US" sz="2000" dirty="0">
                <a:solidFill>
                  <a:srgbClr val="000000"/>
                </a:solidFill>
                <a:cs typeface="Calibri"/>
              </a:rPr>
              <a:t>?</a:t>
            </a:r>
          </a:p>
          <a:p>
            <a:pPr>
              <a:buFont typeface="Wingdings" panose="020B0604020202020204" pitchFamily="34" charset="0"/>
              <a:buChar char="Ø"/>
            </a:pPr>
            <a:endParaRPr lang="en-US" sz="2000" dirty="0">
              <a:solidFill>
                <a:srgbClr val="000000"/>
              </a:solidFill>
              <a:cs typeface="Calibri"/>
            </a:endParaRPr>
          </a:p>
          <a:p>
            <a:pPr>
              <a:buFont typeface="Wingdings" panose="020B0604020202020204" pitchFamily="34" charset="0"/>
              <a:buChar char="Ø"/>
            </a:pPr>
            <a:r>
              <a:rPr lang="en-US" sz="2000" dirty="0" err="1">
                <a:solidFill>
                  <a:srgbClr val="000000"/>
                </a:solidFill>
                <a:cs typeface="Calibri"/>
              </a:rPr>
              <a:t>Welke</a:t>
            </a:r>
            <a:r>
              <a:rPr lang="en-US" sz="2000" dirty="0">
                <a:solidFill>
                  <a:srgbClr val="000000"/>
                </a:solidFill>
                <a:cs typeface="Calibri"/>
              </a:rPr>
              <a:t> link leg </a:t>
            </a:r>
            <a:r>
              <a:rPr lang="en-US" sz="2000" dirty="0" err="1">
                <a:solidFill>
                  <a:srgbClr val="000000"/>
                </a:solidFill>
                <a:cs typeface="Calibri"/>
              </a:rPr>
              <a:t>jij</a:t>
            </a:r>
            <a:r>
              <a:rPr lang="en-US" sz="2000" dirty="0">
                <a:solidFill>
                  <a:srgbClr val="000000"/>
                </a:solidFill>
                <a:cs typeface="Calibri"/>
              </a:rPr>
              <a:t> </a:t>
            </a:r>
            <a:r>
              <a:rPr lang="en-US" sz="2000" dirty="0" err="1">
                <a:solidFill>
                  <a:srgbClr val="000000"/>
                </a:solidFill>
                <a:cs typeface="Calibri"/>
              </a:rPr>
              <a:t>tussen</a:t>
            </a:r>
            <a:r>
              <a:rPr lang="en-US" sz="2000" dirty="0">
                <a:solidFill>
                  <a:srgbClr val="000000"/>
                </a:solidFill>
                <a:cs typeface="Calibri"/>
              </a:rPr>
              <a:t> de </a:t>
            </a:r>
            <a:r>
              <a:rPr lang="en-US" sz="2000" dirty="0" err="1">
                <a:solidFill>
                  <a:srgbClr val="000000"/>
                </a:solidFill>
                <a:cs typeface="Calibri"/>
              </a:rPr>
              <a:t>filosofie</a:t>
            </a:r>
            <a:r>
              <a:rPr lang="en-US" sz="2000" dirty="0">
                <a:solidFill>
                  <a:srgbClr val="000000"/>
                </a:solidFill>
                <a:cs typeface="Calibri"/>
              </a:rPr>
              <a:t> </a:t>
            </a:r>
            <a:r>
              <a:rPr lang="en-US" sz="2000" dirty="0" err="1">
                <a:solidFill>
                  <a:srgbClr val="000000"/>
                </a:solidFill>
                <a:cs typeface="Calibri"/>
              </a:rPr>
              <a:t>en</a:t>
            </a:r>
            <a:r>
              <a:rPr lang="en-US" sz="2000" dirty="0">
                <a:solidFill>
                  <a:srgbClr val="000000"/>
                </a:solidFill>
                <a:cs typeface="Calibri"/>
              </a:rPr>
              <a:t> de </a:t>
            </a:r>
            <a:r>
              <a:rPr lang="en-US" sz="2000" dirty="0" err="1">
                <a:solidFill>
                  <a:srgbClr val="000000"/>
                </a:solidFill>
                <a:cs typeface="Calibri"/>
              </a:rPr>
              <a:t>sociale</a:t>
            </a:r>
            <a:r>
              <a:rPr lang="en-US" sz="2000" dirty="0">
                <a:solidFill>
                  <a:srgbClr val="000000"/>
                </a:solidFill>
                <a:cs typeface="Calibri"/>
              </a:rPr>
              <a:t> </a:t>
            </a:r>
            <a:r>
              <a:rPr lang="en-US" sz="2000" dirty="0" err="1">
                <a:solidFill>
                  <a:srgbClr val="000000"/>
                </a:solidFill>
                <a:cs typeface="Calibri"/>
              </a:rPr>
              <a:t>samenleving</a:t>
            </a:r>
            <a:r>
              <a:rPr lang="en-US" sz="2000" dirty="0">
                <a:solidFill>
                  <a:srgbClr val="000000"/>
                </a:solidFill>
                <a:cs typeface="Calibri"/>
              </a:rPr>
              <a:t> van nu?</a:t>
            </a:r>
          </a:p>
        </p:txBody>
      </p:sp>
    </p:spTree>
    <p:extLst>
      <p:ext uri="{BB962C8B-B14F-4D97-AF65-F5344CB8AC3E}">
        <p14:creationId xmlns:p14="http://schemas.microsoft.com/office/powerpoint/2010/main" val="1230840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3" ma:contentTypeDescription="Een nieuw document maken." ma:contentTypeScope="" ma:versionID="1057ca18d90d3d44c78a9ec972dc8a21">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575e3b812ead2cde19bceb185dae1d97"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MediaServic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ECABD8-0B58-4EE2-B0FD-97FA5AF951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FC3B44-C078-4729-956B-C7B456330B23}">
  <ds:schemaRefs>
    <ds:schemaRef ds:uri="http://schemas.microsoft.com/sharepoint/v3/contenttype/forms"/>
  </ds:schemaRefs>
</ds:datastoreItem>
</file>

<file path=customXml/itemProps3.xml><?xml version="1.0" encoding="utf-8"?>
<ds:datastoreItem xmlns:ds="http://schemas.openxmlformats.org/officeDocument/2006/customXml" ds:itemID="{91D05F34-0AF3-491C-A673-29A2C033ABD6}">
  <ds:schemaRefs>
    <ds:schemaRef ds:uri="0bfbde32-856c-4dfd-bc38-4322d606c322"/>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169eb86d-0fb8-4364-bb17-d27f6b2029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52</TotalTime>
  <Words>4594</Words>
  <Application>Microsoft Office PowerPoint</Application>
  <PresentationFormat>Breedbeeld</PresentationFormat>
  <Paragraphs>202</Paragraphs>
  <Slides>11</Slides>
  <Notes>11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Wingdings</vt:lpstr>
      <vt:lpstr>office theme</vt:lpstr>
      <vt:lpstr>Workshop Kritische denkvaardigheden</vt:lpstr>
      <vt:lpstr>Aan het eind van deze workshop kan je:</vt:lpstr>
      <vt:lpstr>Hodja Nasreddin</vt:lpstr>
      <vt:lpstr>Programma:</vt:lpstr>
      <vt:lpstr>Denk even over de volgende vragen na:</vt:lpstr>
      <vt:lpstr>De ideale samenleving</vt:lpstr>
      <vt:lpstr>Aan de slag</vt:lpstr>
      <vt:lpstr>Rechtvaardige samenleving</vt:lpstr>
      <vt:lpstr>Even checken:</vt:lpstr>
      <vt:lpstr>De kaartjes met vragen</vt:lpstr>
      <vt:lpstr>Doelen-check: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Kritische denkvaardigheden</dc:title>
  <dc:creator>Luba Tomic - Spektor</dc:creator>
  <cp:lastModifiedBy>Arwen van Stigt</cp:lastModifiedBy>
  <cp:revision>32</cp:revision>
  <dcterms:created xsi:type="dcterms:W3CDTF">2020-05-29T21:15:50Z</dcterms:created>
  <dcterms:modified xsi:type="dcterms:W3CDTF">2022-05-10T14:44:19Z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