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5"/>
  </p:sldMasterIdLst>
  <p:notesMasterIdLst>
    <p:notesMasterId r:id="rId26"/>
  </p:notesMasterIdLst>
  <p:sldIdLst>
    <p:sldId id="257" r:id="rId6"/>
    <p:sldId id="260" r:id="rId7"/>
    <p:sldId id="261" r:id="rId8"/>
    <p:sldId id="266" r:id="rId9"/>
    <p:sldId id="281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2" r:id="rId19"/>
    <p:sldId id="275" r:id="rId20"/>
    <p:sldId id="283" r:id="rId21"/>
    <p:sldId id="274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>
      <p:cViewPr varScale="1">
        <p:scale>
          <a:sx n="115" d="100"/>
          <a:sy n="115" d="100"/>
        </p:scale>
        <p:origin x="147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C9684-6860-4DD5-AF74-9D14559F873A}" type="datetimeFigureOut">
              <a:rPr lang="nl-NL" smtClean="0"/>
              <a:t>30-4-2018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F468B-AAED-4E1C-84EC-A7498FB562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08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8701" y="-232734"/>
            <a:ext cx="9761401" cy="73234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nl-NL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nl-NL" sz="3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3DED14-50EB-4F1E-AD42-7C365D37122A}" type="datetimeFigureOut">
              <a:rPr lang="nl-NL" smtClean="0"/>
              <a:pPr>
                <a:defRPr/>
              </a:pPr>
              <a:t>30-4-2018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306C19-52B7-4041-A70E-F49A341B9307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218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8701" y="-232734"/>
            <a:ext cx="9761401" cy="73234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nl-NL" sz="44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eaVert"/>
          <a:lstStyle>
            <a:lvl1pPr>
              <a:defRPr lang="nl-NL" sz="3200" smtClean="0">
                <a:solidFill>
                  <a:srgbClr val="333399"/>
                </a:solidFill>
                <a:latin typeface="+mn-lt"/>
              </a:defRPr>
            </a:lvl1pPr>
            <a:lvl2pPr>
              <a:defRPr lang="nl-NL" sz="2800" smtClean="0">
                <a:solidFill>
                  <a:srgbClr val="333399"/>
                </a:solidFill>
                <a:latin typeface="+mn-lt"/>
              </a:defRPr>
            </a:lvl2pPr>
            <a:lvl3pPr>
              <a:defRPr lang="nl-NL" sz="2400" smtClean="0">
                <a:solidFill>
                  <a:srgbClr val="333399"/>
                </a:solidFill>
                <a:latin typeface="+mn-lt"/>
              </a:defRPr>
            </a:lvl3pPr>
            <a:lvl4pPr>
              <a:defRPr lang="nl-NL" sz="2000" smtClean="0">
                <a:solidFill>
                  <a:srgbClr val="333399"/>
                </a:solidFill>
                <a:latin typeface="+mn-lt"/>
              </a:defRPr>
            </a:lvl4pPr>
            <a:lvl5pPr>
              <a:defRPr lang="nl-NL" sz="2000">
                <a:solidFill>
                  <a:srgbClr val="333399"/>
                </a:solidFill>
                <a:latin typeface="+mn-lt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2E76A-DF16-42FC-B16F-263DB9FC34D6}" type="datetimeFigureOut">
              <a:rPr lang="nl-NL"/>
              <a:pPr>
                <a:defRPr/>
              </a:pPr>
              <a:t>30-4-2018</a:t>
            </a:fld>
            <a:endParaRPr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BB18-DE75-4A33-A9A7-3BD1FC0C25E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223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8701" y="-232734"/>
            <a:ext cx="9761401" cy="7323467"/>
          </a:xfrm>
          <a:prstGeom prst="rect">
            <a:avLst/>
          </a:prstGeom>
        </p:spPr>
      </p:pic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noFill/>
          <a:ln w="9525">
            <a:noFill/>
            <a:miter lim="800000"/>
            <a:headEnd/>
            <a:tailEnd/>
          </a:ln>
        </p:spPr>
        <p:txBody>
          <a:bodyPr vert="eaVer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nl-NL" sz="44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noFill/>
          <a:ln w="9525">
            <a:noFill/>
            <a:miter lim="800000"/>
            <a:headEnd/>
            <a:tailEnd/>
          </a:ln>
        </p:spPr>
        <p:txBody>
          <a:bodyPr vert="eaVert"/>
          <a:lstStyle>
            <a:lvl1pPr>
              <a:defRPr lang="nl-NL" sz="320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>
              <a:defRPr lang="nl-NL" sz="280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2pPr>
            <a:lvl3pPr>
              <a:defRPr lang="nl-NL" sz="240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3pPr>
            <a:lvl4pPr>
              <a:defRPr lang="nl-NL" sz="200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4pPr>
            <a:lvl5pPr>
              <a:defRPr lang="nl-NL" sz="20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EC3D9-38F9-4080-A26C-53283761E311}" type="datetimeFigureOut">
              <a:rPr lang="nl-NL"/>
              <a:pPr>
                <a:defRPr/>
              </a:pPr>
              <a:t>30-4-2018</a:t>
            </a:fld>
            <a:endParaRPr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B7F5-1E4A-405C-8049-06E63FA773E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648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8701" y="-232734"/>
            <a:ext cx="9761401" cy="73234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nl-NL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z="2800" dirty="0" smtClean="0">
                <a:solidFill>
                  <a:schemeClr val="tx1"/>
                </a:solidFill>
                <a:latin typeface="+mn-lt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z="2400" dirty="0" smtClean="0">
                <a:solidFill>
                  <a:schemeClr val="tx1"/>
                </a:solidFill>
                <a:latin typeface="+mn-lt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z="2000" dirty="0" smtClean="0">
                <a:solidFill>
                  <a:schemeClr val="tx1"/>
                </a:solidFill>
                <a:latin typeface="+mn-lt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z="2000" dirty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66944-FEDC-4FEB-BD55-3DEBFC06A6F8}" type="datetimeFigureOut">
              <a:rPr lang="nl-NL"/>
              <a:pPr>
                <a:defRPr/>
              </a:pPr>
              <a:t>30-4-2018</a:t>
            </a:fld>
            <a:endParaRPr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005E-4130-448F-8F48-B5B1D450B71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733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8701" y="-232734"/>
            <a:ext cx="9761401" cy="73234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8234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nl-NL" sz="4000" b="1" cap="all" dirty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458391"/>
          </a:xfrm>
        </p:spPr>
        <p:txBody>
          <a:bodyPr anchor="b"/>
          <a:lstStyle>
            <a:lvl1pPr marL="0" indent="0">
              <a:buNone/>
              <a:defRPr lang="nl-NL" sz="200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566F8-4C4F-4CFD-BF77-E6139A283932}" type="datetimeFigureOut">
              <a:rPr lang="nl-NL"/>
              <a:pPr>
                <a:defRPr/>
              </a:pPr>
              <a:t>30-4-2018</a:t>
            </a:fld>
            <a:endParaRPr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CBB01-F6EC-4AA1-B30F-EA8BB3FCBCA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95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8701" y="-171400"/>
            <a:ext cx="9761401" cy="73234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344816" cy="11430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nl-NL" sz="44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43608" y="1600201"/>
            <a:ext cx="3596592" cy="3989039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z="28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z="2400" dirty="0" smtClean="0">
                <a:solidFill>
                  <a:srgbClr val="333399"/>
                </a:solidFill>
                <a:latin typeface="+mn-lt"/>
              </a:defRPr>
            </a:lvl2pPr>
            <a:lvl3pPr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z="2000" dirty="0" smtClean="0">
                <a:solidFill>
                  <a:srgbClr val="333399"/>
                </a:solidFill>
                <a:latin typeface="+mn-lt"/>
              </a:defRPr>
            </a:lvl3pPr>
            <a:lvl4pPr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z="1800" dirty="0" smtClean="0">
                <a:solidFill>
                  <a:srgbClr val="333399"/>
                </a:solidFill>
                <a:latin typeface="+mn-lt"/>
              </a:defRPr>
            </a:lvl4pPr>
            <a:lvl5pPr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z="1800" dirty="0">
                <a:solidFill>
                  <a:srgbClr val="333399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7600" y="1600201"/>
            <a:ext cx="3560400" cy="398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DD4E2-5781-4B56-9634-8E1FB9DF83F0}" type="datetimeFigureOut">
              <a:rPr lang="nl-NL"/>
              <a:pPr>
                <a:defRPr/>
              </a:pPr>
              <a:t>30-4-2018</a:t>
            </a:fld>
            <a:endParaRPr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EBFF-20D5-4F1B-881E-63B3546ADEC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22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8701" y="-232734"/>
            <a:ext cx="9761401" cy="73234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nl-NL" sz="44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71600" y="1340768"/>
            <a:ext cx="3672000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71600" y="2174875"/>
            <a:ext cx="3672000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04048" y="1370757"/>
            <a:ext cx="3672000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04048" y="2204864"/>
            <a:ext cx="3672000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9C73A-50A3-43AA-B9F4-4B9E249BD25E}" type="datetimeFigureOut">
              <a:rPr lang="nl-NL"/>
              <a:pPr>
                <a:defRPr/>
              </a:pPr>
              <a:t>30-4-2018</a:t>
            </a:fld>
            <a:endParaRPr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4733D-187A-4059-9384-6D69E664B6A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438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8701" y="-232734"/>
            <a:ext cx="9761401" cy="73234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nl-NL" sz="4400" dirty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959F2-C491-4D30-88B2-9C6F1BC5C585}" type="datetimeFigureOut">
              <a:rPr lang="nl-NL"/>
              <a:pPr>
                <a:defRPr/>
              </a:pPr>
              <a:t>30-4-2018</a:t>
            </a:fld>
            <a:endParaRPr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7EF4-AF93-4474-B97B-64C3A422A0D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561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8701" y="-232734"/>
            <a:ext cx="9761401" cy="7323467"/>
          </a:xfrm>
          <a:prstGeom prst="rect">
            <a:avLst/>
          </a:prstGeom>
        </p:spPr>
      </p:pic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E7506-97AA-4B75-81D1-7EDD6F84EFB5}" type="datetimeFigureOut">
              <a:rPr lang="nl-NL"/>
              <a:pPr>
                <a:defRPr/>
              </a:pPr>
              <a:t>30-4-2018</a:t>
            </a:fld>
            <a:endParaRPr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1B7B-561F-4DF2-85E6-8E283485962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154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8701" y="-232734"/>
            <a:ext cx="9761401" cy="73234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273050"/>
            <a:ext cx="2565921" cy="1162050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>
              <a:defRPr lang="nl-NL" sz="20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07904" y="273051"/>
            <a:ext cx="4978896" cy="53881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99592" y="1435101"/>
            <a:ext cx="2565921" cy="42261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3A22F-F758-4271-B295-FFE93173DA3E}" type="datetimeFigureOut">
              <a:rPr lang="nl-NL"/>
              <a:pPr>
                <a:defRPr/>
              </a:pPr>
              <a:t>30-4-2018</a:t>
            </a:fld>
            <a:endParaRPr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B28E-A8E5-4B22-9B03-88322AB3DE2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175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8701" y="-232734"/>
            <a:ext cx="9761401" cy="73234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54308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nl-NL" sz="20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29B5-A4A4-4FCB-A1BC-EC0E60B3B3B5}" type="datetimeFigureOut">
              <a:rPr lang="nl-NL"/>
              <a:pPr>
                <a:defRPr/>
              </a:pPr>
              <a:t>30-4-2018</a:t>
            </a:fld>
            <a:endParaRPr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D347-EA38-4266-BC46-5DA4633BA2D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342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71550" y="1600200"/>
            <a:ext cx="77152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nl-NL" sz="1400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003B099-2616-441E-8084-82F0D24F0097}" type="datetimeFigureOut">
              <a:rPr lang="nl-NL"/>
              <a:pPr>
                <a:defRPr/>
              </a:pPr>
              <a:t>30-4-2018</a:t>
            </a:fld>
            <a:endParaRPr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333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333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195B3A-B8EA-4D3C-86D6-93CEA181A13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654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nl-NL" sz="4400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nl-NL" sz="3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nl-NL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nl-NL" sz="2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nl-NL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nl-NL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burgerschapmbo.n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onderwijsinspectie.nl/documenten/rapporten/2017/02/07/burgerschap-op-schoo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banijmegen.nl/view.html?page=&amp;cat=0&amp;hfd=0&amp;pdf=LOB_en_Burgerschapsonderwijs_in_het_mbo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rijksoverheid.nl/documenten/rapporten/2017/09/14/burgerschapsagenda-mbo-2017-2021-een-impuls-voor-burgerschapsonderwij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burgerschapmbo.nl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800" dirty="0" smtClean="0">
                <a:solidFill>
                  <a:schemeClr val="bg2">
                    <a:lumMod val="75000"/>
                  </a:schemeClr>
                </a:solidFill>
              </a:rPr>
              <a:t>Naam/school</a:t>
            </a:r>
            <a:endParaRPr lang="nl-NL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sz="2000" dirty="0" smtClean="0">
                <a:solidFill>
                  <a:schemeClr val="bg2">
                    <a:lumMod val="75000"/>
                  </a:schemeClr>
                </a:solidFill>
              </a:rPr>
              <a:t>- Datum - </a:t>
            </a:r>
            <a:endParaRPr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BB880D4-E24E-9348-91B2-9CF7E7E0F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4544" y="2130425"/>
            <a:ext cx="972108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nl-NL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de slag met de </a:t>
            </a:r>
            <a:r>
              <a:rPr lang="nl-NL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B287229-5CC5-8F49-95AB-50D79DCA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-243408"/>
            <a:ext cx="2005833" cy="124131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4904"/>
            <a:ext cx="6754168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589248"/>
            <a:ext cx="7715250" cy="1143000"/>
          </a:xfrm>
        </p:spPr>
        <p:txBody>
          <a:bodyPr/>
          <a:lstStyle/>
          <a:p>
            <a:pPr algn="l"/>
            <a:r>
              <a:rPr lang="nl-NL" sz="2800" b="1" dirty="0" smtClean="0"/>
              <a:t>Aan de slag met de curriculumplanner </a:t>
            </a:r>
            <a:br>
              <a:rPr lang="nl-NL" sz="2800" b="1" dirty="0" smtClean="0"/>
            </a:b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550" y="1844824"/>
            <a:ext cx="7715250" cy="4060825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 smtClean="0"/>
              <a:t>Module 1: </a:t>
            </a:r>
            <a:r>
              <a:rPr lang="nl-NL" sz="1800" dirty="0" smtClean="0"/>
              <a:t>In kaart brengen bestaande visie en leerdoelen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sz="1800" b="1" dirty="0" smtClean="0"/>
              <a:t>Module 2: </a:t>
            </a:r>
            <a:r>
              <a:rPr lang="nl-NL" sz="1800" dirty="0" smtClean="0"/>
              <a:t>Aanknopingspunten vinden tussen </a:t>
            </a:r>
            <a:r>
              <a:rPr lang="nl-NL" sz="1800" dirty="0" err="1" smtClean="0"/>
              <a:t>kd</a:t>
            </a:r>
            <a:r>
              <a:rPr lang="nl-NL" sz="1800" dirty="0" smtClean="0"/>
              <a:t> en burgerschap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sz="1800" b="1" dirty="0" smtClean="0"/>
              <a:t>Module 3: </a:t>
            </a:r>
            <a:r>
              <a:rPr lang="nl-NL" sz="1800" dirty="0" smtClean="0"/>
              <a:t>Inrichting burgerschapsonderwijs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sz="1800" b="1" dirty="0" smtClean="0"/>
              <a:t>Module 4: </a:t>
            </a:r>
            <a:r>
              <a:rPr lang="nl-NL" sz="1800" dirty="0" smtClean="0"/>
              <a:t>Curriculumschets maken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sz="1800" b="1" dirty="0" smtClean="0"/>
              <a:t>Module 5: </a:t>
            </a:r>
            <a:r>
              <a:rPr lang="nl-NL" sz="1800" dirty="0" smtClean="0"/>
              <a:t>Implementatieplan opstellen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Rechthoek 3"/>
          <p:cNvSpPr/>
          <p:nvPr/>
        </p:nvSpPr>
        <p:spPr>
          <a:xfrm>
            <a:off x="395536" y="476672"/>
            <a:ext cx="8291264" cy="504056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5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2800" b="1" dirty="0"/>
              <a:t>Module 1:  Visie en doelen </a:t>
            </a:r>
            <a:r>
              <a:rPr lang="nl-NL" sz="2800" b="1" dirty="0" err="1"/>
              <a:t>mbt</a:t>
            </a:r>
            <a:r>
              <a:rPr lang="nl-NL" sz="2800" b="1" dirty="0"/>
              <a:t> </a:t>
            </a:r>
            <a:r>
              <a:rPr lang="nl-NL" sz="2800" b="1" dirty="0" smtClean="0"/>
              <a:t>burgerschap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550" y="1124744"/>
            <a:ext cx="7715250" cy="4060825"/>
          </a:xfrm>
        </p:spPr>
        <p:txBody>
          <a:bodyPr/>
          <a:lstStyle/>
          <a:p>
            <a:pPr marL="0" indent="0">
              <a:buNone/>
            </a:pPr>
            <a:r>
              <a:rPr lang="nl-NL" sz="1800" i="1" dirty="0"/>
              <a:t>Gebruik (indien aanwezig) visiedocumenten, OER en/of </a:t>
            </a:r>
            <a:r>
              <a:rPr lang="nl-NL" sz="1800" i="1" dirty="0" smtClean="0"/>
              <a:t>studiegids</a:t>
            </a:r>
          </a:p>
          <a:p>
            <a:pPr marL="0" indent="0">
              <a:buNone/>
            </a:pPr>
            <a:endParaRPr lang="nl-NL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/>
              <a:t>Wat is de </a:t>
            </a:r>
            <a:r>
              <a:rPr lang="nl-NL" sz="1800" b="1" i="1" dirty="0"/>
              <a:t>bestaande</a:t>
            </a:r>
            <a:r>
              <a:rPr lang="nl-NL" sz="1800" b="1" dirty="0"/>
              <a:t> visie van de school en het team op </a:t>
            </a:r>
            <a:r>
              <a:rPr lang="nl-NL" sz="1800" b="1" dirty="0" smtClean="0"/>
              <a:t>burgerschap?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nl-NL" sz="1600" dirty="0" smtClean="0"/>
              <a:t>Formuleer </a:t>
            </a:r>
            <a:r>
              <a:rPr lang="nl-NL" sz="1600" dirty="0"/>
              <a:t>de kern beknopt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/>
              <a:t>Wat moet burgerschap voor de student </a:t>
            </a:r>
            <a:r>
              <a:rPr lang="nl-NL" sz="1800" b="1" dirty="0" smtClean="0"/>
              <a:t>opleveren?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nl-NL" sz="1600" dirty="0" smtClean="0"/>
              <a:t>Formuleer </a:t>
            </a:r>
            <a:r>
              <a:rPr lang="nl-NL" sz="1600" dirty="0"/>
              <a:t>de </a:t>
            </a:r>
            <a:r>
              <a:rPr lang="nl-NL" sz="1600" dirty="0" smtClean="0"/>
              <a:t>leerdoelen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nl-NL" sz="1600" dirty="0" smtClean="0"/>
              <a:t>Welke </a:t>
            </a:r>
            <a:r>
              <a:rPr lang="nl-NL" sz="1600" dirty="0"/>
              <a:t>eisen worden gesteld in OER en/of studiegids</a:t>
            </a:r>
            <a:r>
              <a:rPr lang="nl-NL" sz="1600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4321671"/>
            <a:ext cx="2376264" cy="119556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95536" y="476672"/>
            <a:ext cx="8291264" cy="504056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4233" y="440868"/>
            <a:ext cx="7715250" cy="1143000"/>
          </a:xfrm>
        </p:spPr>
        <p:txBody>
          <a:bodyPr/>
          <a:lstStyle/>
          <a:p>
            <a:pPr algn="l"/>
            <a:r>
              <a:rPr lang="nl-NL" sz="2800" b="1" dirty="0"/>
              <a:t>Module </a:t>
            </a:r>
            <a:r>
              <a:rPr lang="nl-NL" sz="2800" b="1" dirty="0" smtClean="0"/>
              <a:t>2:  Aanknopingspunten tussen kwalificatiedossier en burgerschap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4233" y="1445007"/>
            <a:ext cx="7715250" cy="4060825"/>
          </a:xfrm>
        </p:spPr>
        <p:txBody>
          <a:bodyPr/>
          <a:lstStyle/>
          <a:p>
            <a:pPr marL="0" indent="0">
              <a:buNone/>
            </a:pPr>
            <a:r>
              <a:rPr lang="nl-NL" sz="1800" i="1" dirty="0"/>
              <a:t>Gebruik hierbij het kwalificatiedossier van de opleiding</a:t>
            </a:r>
          </a:p>
          <a:p>
            <a:pPr marL="0" indent="0">
              <a:buNone/>
            </a:pPr>
            <a:endParaRPr lang="nl-NL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/>
              <a:t>Welke elementen uit het kwalificatiedossier zijn te koppelen aan de dimensies van burgerschap?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nl-NL" sz="1600" dirty="0"/>
              <a:t>Markeer de aanknopingspunten op het werkblad en/of in het kwalificatiedossier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nl-NL" sz="1600" dirty="0"/>
              <a:t>Vermeld in de tabel per dimensie om welke kerntaak, werkproces, kennis en/of vaardigheden het gaat.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58" y="3906180"/>
            <a:ext cx="2160240" cy="160535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95536" y="476672"/>
            <a:ext cx="8291264" cy="504056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2800" b="1" dirty="0"/>
              <a:t>Module 3</a:t>
            </a:r>
            <a:r>
              <a:rPr lang="nl-NL" sz="2800" b="1" dirty="0" smtClean="0"/>
              <a:t>: Inrichting burgerschapsonderwijs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550" y="1124744"/>
            <a:ext cx="7715250" cy="4060825"/>
          </a:xfrm>
        </p:spPr>
        <p:txBody>
          <a:bodyPr/>
          <a:lstStyle/>
          <a:p>
            <a:pPr marL="0" indent="0">
              <a:buNone/>
            </a:pPr>
            <a:r>
              <a:rPr lang="nl-NL" sz="1800" i="1" dirty="0"/>
              <a:t>Gebruik </a:t>
            </a:r>
            <a:r>
              <a:rPr lang="nl-NL" sz="1800" i="1" dirty="0" smtClean="0"/>
              <a:t>markeerstiften in twee verschillende kleuren</a:t>
            </a:r>
            <a:endParaRPr lang="nl-NL" sz="1800" i="1" dirty="0"/>
          </a:p>
          <a:p>
            <a:pPr marL="0" indent="0">
              <a:buNone/>
            </a:pPr>
            <a:endParaRPr lang="nl-NL" sz="1800" i="1" dirty="0"/>
          </a:p>
          <a:p>
            <a:r>
              <a:rPr lang="nl-NL" sz="1800" dirty="0"/>
              <a:t>Markeer met een gele markeerstift per rij de typering(en) die het beste pas(t)(sen) bij de </a:t>
            </a:r>
            <a:r>
              <a:rPr lang="nl-NL" sz="1800" b="1" i="1" dirty="0"/>
              <a:t>huidige </a:t>
            </a:r>
            <a:r>
              <a:rPr lang="nl-NL" sz="1800" dirty="0"/>
              <a:t>situatie</a:t>
            </a:r>
          </a:p>
          <a:p>
            <a:r>
              <a:rPr lang="nl-NL" sz="1800" dirty="0"/>
              <a:t>Markeer met een groene markeerstift de </a:t>
            </a:r>
            <a:r>
              <a:rPr lang="nl-NL" sz="1800" b="1" i="1" dirty="0"/>
              <a:t>gewenste </a:t>
            </a:r>
            <a:r>
              <a:rPr lang="nl-NL" sz="1800" dirty="0"/>
              <a:t>typering(en) voor de toekomst </a:t>
            </a:r>
          </a:p>
          <a:p>
            <a:r>
              <a:rPr lang="nl-NL" sz="1800" dirty="0"/>
              <a:t>Maak in de laatste </a:t>
            </a:r>
            <a:r>
              <a:rPr lang="nl-NL" sz="1800" dirty="0" smtClean="0"/>
              <a:t>kolom een </a:t>
            </a:r>
            <a:r>
              <a:rPr lang="nl-NL" sz="1800" b="1" i="1" dirty="0"/>
              <a:t>top 5 </a:t>
            </a:r>
            <a:r>
              <a:rPr lang="nl-NL" sz="1800" dirty="0"/>
              <a:t>van de gewenste </a:t>
            </a:r>
            <a:r>
              <a:rPr lang="nl-NL" sz="1800" dirty="0" smtClean="0"/>
              <a:t>situaties</a:t>
            </a:r>
            <a:endParaRPr lang="nl-NL" sz="1800" dirty="0"/>
          </a:p>
          <a:p>
            <a:pPr marL="457200" lvl="1" indent="0">
              <a:buNone/>
            </a:pPr>
            <a:endParaRPr lang="nl-NL" sz="20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nl-NL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5" name="Rechthoek 4"/>
          <p:cNvSpPr/>
          <p:nvPr/>
        </p:nvSpPr>
        <p:spPr>
          <a:xfrm>
            <a:off x="395536" y="476672"/>
            <a:ext cx="8291264" cy="504056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56" y="3911880"/>
            <a:ext cx="2160242" cy="16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b="1" dirty="0" smtClean="0"/>
              <a:t>Matrix huidige en gewenste situatie</a:t>
            </a:r>
            <a:endParaRPr lang="nl-NL" sz="32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17639"/>
            <a:ext cx="6069975" cy="453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b="1" dirty="0" smtClean="0"/>
              <a:t>Matrix huidige situatie </a:t>
            </a:r>
            <a:endParaRPr lang="nl-NL" sz="3200" b="1" dirty="0"/>
          </a:p>
        </p:txBody>
      </p:sp>
      <p:pic>
        <p:nvPicPr>
          <p:cNvPr id="8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84784"/>
            <a:ext cx="6048672" cy="45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b="1" dirty="0" smtClean="0"/>
              <a:t>Matrix huidige en gewenste situatie</a:t>
            </a:r>
            <a:endParaRPr lang="nl-NL" sz="3200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422436"/>
            <a:ext cx="6120680" cy="45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2800" b="1" dirty="0"/>
              <a:t>Module </a:t>
            </a:r>
            <a:r>
              <a:rPr lang="nl-NL" sz="2800" b="1" dirty="0" smtClean="0"/>
              <a:t>4: Schets herontwerp curriculum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550" y="1068229"/>
            <a:ext cx="7715250" cy="4060825"/>
          </a:xfrm>
        </p:spPr>
        <p:txBody>
          <a:bodyPr/>
          <a:lstStyle/>
          <a:p>
            <a:pPr marL="0" indent="0">
              <a:buNone/>
            </a:pPr>
            <a:r>
              <a:rPr lang="nl-NL" sz="1800" i="1" dirty="0"/>
              <a:t>Gebruik hierbij het opleidingsprogramma of </a:t>
            </a:r>
            <a:r>
              <a:rPr lang="nl-NL" sz="1800" i="1" dirty="0" err="1"/>
              <a:t>grofontwerp</a:t>
            </a:r>
            <a:r>
              <a:rPr lang="nl-NL" sz="1800" i="1" dirty="0"/>
              <a:t> van het leerplan en de uitkomsten van module 3</a:t>
            </a:r>
          </a:p>
          <a:p>
            <a:pPr marL="0" indent="0">
              <a:buNone/>
            </a:pPr>
            <a:endParaRPr lang="nl-NL" sz="1800" i="1" dirty="0"/>
          </a:p>
          <a:p>
            <a:r>
              <a:rPr lang="nl-NL" sz="1800" dirty="0"/>
              <a:t>Omschrijf de inhoud van het geplande </a:t>
            </a:r>
            <a:r>
              <a:rPr lang="nl-NL" sz="1800" b="1" dirty="0"/>
              <a:t>beroepsonderwijs</a:t>
            </a:r>
            <a:r>
              <a:rPr lang="nl-NL" sz="1800" dirty="0"/>
              <a:t> per periode van leerjaar 1. </a:t>
            </a:r>
          </a:p>
          <a:p>
            <a:r>
              <a:rPr lang="nl-NL" sz="1800" dirty="0"/>
              <a:t>Vul vervolgens de inhoud van het </a:t>
            </a:r>
            <a:r>
              <a:rPr lang="nl-NL" sz="1800" b="1" dirty="0"/>
              <a:t>burgerschapsonderwijs</a:t>
            </a:r>
            <a:r>
              <a:rPr lang="nl-NL" sz="1800" dirty="0"/>
              <a:t> in dezelfde periodes per leerjaar in.  </a:t>
            </a:r>
          </a:p>
          <a:p>
            <a:r>
              <a:rPr lang="nl-NL" sz="1800" dirty="0"/>
              <a:t>Maak duidelijk in hoeverre er sprake is van afstemming/integratie op deelonderwerpen tussen het beroepsonderwijs en burgerschap.</a:t>
            </a:r>
          </a:p>
          <a:p>
            <a:pPr marL="457200" lvl="1" indent="0">
              <a:buNone/>
            </a:pPr>
            <a:endParaRPr lang="nl-NL" sz="20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nl-NL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808642"/>
            <a:ext cx="3222496" cy="173089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95536" y="476672"/>
            <a:ext cx="8291264" cy="504056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1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2800" b="1" dirty="0"/>
              <a:t>Module </a:t>
            </a:r>
            <a:r>
              <a:rPr lang="nl-NL" sz="2800" b="1" dirty="0" smtClean="0"/>
              <a:t>5:  Implementatie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550" y="1052736"/>
            <a:ext cx="7715250" cy="4060825"/>
          </a:xfrm>
        </p:spPr>
        <p:txBody>
          <a:bodyPr/>
          <a:lstStyle/>
          <a:p>
            <a:pPr marL="0" indent="0">
              <a:buNone/>
            </a:pPr>
            <a:r>
              <a:rPr lang="nl-NL" sz="1800" i="1" dirty="0"/>
              <a:t>Gebruik de uitkomsten uit de modules 1 t/m 4</a:t>
            </a:r>
          </a:p>
          <a:p>
            <a:pPr marL="0" indent="0">
              <a:buNone/>
            </a:pPr>
            <a:endParaRPr lang="nl-NL" sz="1800" i="1" dirty="0"/>
          </a:p>
          <a:p>
            <a:r>
              <a:rPr lang="nl-NL" sz="1800" dirty="0"/>
              <a:t>Formuleer kort de </a:t>
            </a:r>
            <a:r>
              <a:rPr lang="nl-NL" sz="1800" b="1" dirty="0"/>
              <a:t>huidige</a:t>
            </a:r>
            <a:r>
              <a:rPr lang="nl-NL" sz="1800" dirty="0"/>
              <a:t> situatie en de voor- en nadelen daarvan (voor uzelf, de student en/of de organisatie). </a:t>
            </a:r>
          </a:p>
          <a:p>
            <a:r>
              <a:rPr lang="nl-NL" sz="1800" dirty="0"/>
              <a:t>Formuleer kort de </a:t>
            </a:r>
            <a:r>
              <a:rPr lang="nl-NL" sz="1800" b="1" dirty="0"/>
              <a:t>gewenste</a:t>
            </a:r>
            <a:r>
              <a:rPr lang="nl-NL" sz="1800" dirty="0"/>
              <a:t> situatie en de voor- en nadelen daarvan (voor uzelf, de student en/of de organisatie).</a:t>
            </a:r>
          </a:p>
          <a:p>
            <a:r>
              <a:rPr lang="nl-NL" sz="1800" dirty="0"/>
              <a:t>Maak een plan van aanpak. Ga van uw top 5 in de matrix (module 3) na wat een passende actie is, wie die kan uitvoeren, wanneer dat gebeurt en wat de uitkomst is.</a:t>
            </a:r>
          </a:p>
          <a:p>
            <a:pPr marL="457200" lvl="1" indent="0">
              <a:buNone/>
            </a:pPr>
            <a:endParaRPr lang="nl-NL" sz="20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nl-NL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21" y="3836350"/>
            <a:ext cx="1688819" cy="168088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95536" y="476672"/>
            <a:ext cx="8291264" cy="504056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2800" b="1" dirty="0" smtClean="0"/>
              <a:t>Evaluatie en afronding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2000" i="1" dirty="0"/>
          </a:p>
          <a:p>
            <a:r>
              <a:rPr lang="nl-NL" sz="1800" b="1" dirty="0" smtClean="0"/>
              <a:t>Wat zijn de bevindingen van deelnemers?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 smtClean="0"/>
              <a:t>Inzichten </a:t>
            </a:r>
            <a:r>
              <a:rPr lang="nl-NL" sz="1600" dirty="0"/>
              <a:t>verkregen in de huidige en gewenste inrichting van </a:t>
            </a:r>
            <a:r>
              <a:rPr lang="nl-NL" sz="1600" dirty="0" smtClean="0"/>
              <a:t>burgerschap?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 smtClean="0"/>
              <a:t>Mogelijkheden </a:t>
            </a:r>
            <a:r>
              <a:rPr lang="nl-NL" sz="1600" dirty="0"/>
              <a:t>voor afstemming, herziening, vernieuwing</a:t>
            </a:r>
            <a:r>
              <a:rPr lang="nl-NL" sz="1600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nl-NL" sz="1800" b="1" dirty="0" smtClean="0"/>
              <a:t>Hoe is de workshop verlopen?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 smtClean="0"/>
              <a:t>De </a:t>
            </a:r>
            <a:r>
              <a:rPr lang="nl-NL" sz="1600" dirty="0"/>
              <a:t>bruikbaarheid van de werkbladen?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/>
              <a:t>De sfeer, samenwerking</a:t>
            </a:r>
            <a:r>
              <a:rPr lang="nl-NL" sz="1600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r>
              <a:rPr lang="nl-NL" sz="1800" b="1" dirty="0" smtClean="0"/>
              <a:t>Overige vragen of opmerkingen?</a:t>
            </a:r>
            <a:endParaRPr lang="nl-NL" sz="1800" b="1" dirty="0"/>
          </a:p>
          <a:p>
            <a:pPr lvl="0"/>
            <a:endParaRPr lang="en-US" sz="2000" dirty="0"/>
          </a:p>
          <a:p>
            <a:pPr marL="0" indent="0">
              <a:buNone/>
            </a:pPr>
            <a:endParaRPr lang="nl-NL" sz="2000" dirty="0" smtClean="0"/>
          </a:p>
          <a:p>
            <a:pPr marL="457200" lvl="1" indent="0">
              <a:buNone/>
            </a:pPr>
            <a:endParaRPr lang="nl-NL" sz="20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nl-NL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Rechthoek 3"/>
          <p:cNvSpPr/>
          <p:nvPr/>
        </p:nvSpPr>
        <p:spPr>
          <a:xfrm>
            <a:off x="395536" y="476672"/>
            <a:ext cx="8291264" cy="504056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9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2794322"/>
          </a:xfrm>
        </p:spPr>
        <p:txBody>
          <a:bodyPr/>
          <a:lstStyle/>
          <a:p>
            <a:pPr algn="l"/>
            <a:r>
              <a:rPr lang="nl-NL" sz="2800" b="1" dirty="0" smtClean="0"/>
              <a:t>Programma</a:t>
            </a:r>
            <a:endParaRPr lang="nl-NL" sz="2800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492896"/>
            <a:ext cx="7715250" cy="230403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nl-NL" sz="1800" dirty="0"/>
              <a:t>Welkom</a:t>
            </a:r>
          </a:p>
          <a:p>
            <a:r>
              <a:rPr lang="nl-NL" sz="1800" dirty="0"/>
              <a:t>Burgerschap op de agenda</a:t>
            </a:r>
          </a:p>
          <a:p>
            <a:r>
              <a:rPr lang="nl-NL" sz="1800" dirty="0"/>
              <a:t>Introductie typeringen vormgeving burgerschapsonderwijs</a:t>
            </a:r>
          </a:p>
          <a:p>
            <a:r>
              <a:rPr lang="nl-NL" sz="1800" dirty="0"/>
              <a:t>Aan de slag met de curriculumplanner: 5 modules</a:t>
            </a:r>
          </a:p>
          <a:p>
            <a:r>
              <a:rPr lang="nl-NL" sz="1800" dirty="0"/>
              <a:t>Evaluatie en afronding</a:t>
            </a: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395536" y="476672"/>
            <a:ext cx="8291264" cy="504056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2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2800" b="1" dirty="0" smtClean="0"/>
              <a:t>Meer informatie?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r>
              <a:rPr lang="nl-NL" sz="1800" b="1" dirty="0" smtClean="0"/>
              <a:t>Netwerk burgerschap mbo</a:t>
            </a:r>
            <a:endParaRPr lang="nl-NL" sz="1800" b="1" dirty="0"/>
          </a:p>
          <a:p>
            <a:pPr marL="0" lvl="0" indent="0">
              <a:buNone/>
            </a:pPr>
            <a:r>
              <a:rPr lang="en-US" sz="1800" dirty="0" smtClean="0">
                <a:hlinkClick r:id="rId2"/>
              </a:rPr>
              <a:t>www.burgerschapmbo.nl</a:t>
            </a:r>
            <a:r>
              <a:rPr lang="en-US" sz="1800" dirty="0" smtClean="0"/>
              <a:t> </a:t>
            </a:r>
            <a:endParaRPr lang="en-US" sz="1800" dirty="0"/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sz="1800" b="1" dirty="0" smtClean="0"/>
              <a:t>Vragen of opmerkingen</a:t>
            </a:r>
          </a:p>
          <a:p>
            <a:pPr marL="0" indent="0">
              <a:buNone/>
            </a:pPr>
            <a:r>
              <a:rPr lang="nl-NL" sz="1800" smtClean="0"/>
              <a:t>burgerschapmbo@mbodiensten.nl</a:t>
            </a:r>
            <a:endParaRPr lang="nl-NL" sz="1800" dirty="0" smtClean="0"/>
          </a:p>
          <a:p>
            <a:pPr marL="457200" lvl="1" indent="0">
              <a:buNone/>
            </a:pPr>
            <a:endParaRPr lang="nl-NL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08" y="4198181"/>
            <a:ext cx="2880320" cy="131905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95536" y="476672"/>
            <a:ext cx="8291264" cy="504056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4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7945" y="2100527"/>
            <a:ext cx="7715250" cy="319695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l-NL" sz="2000" dirty="0" smtClean="0"/>
              <a:t>Ook scholen zijn aanzet. Nodig is ontwikkeling van een samenhangende aanpak. Onderdelen daarvan zijn een visie op wat de school precies onder burgerschap verstaat, de vertaling daarvan in concrete leerdoelen- wat wil de school dat leerlingen weten, kunnen en vinden? – een </a:t>
            </a:r>
            <a:r>
              <a:rPr lang="nl-NL" sz="2000" dirty="0" err="1" smtClean="0"/>
              <a:t>schoolbrede</a:t>
            </a:r>
            <a:r>
              <a:rPr lang="nl-NL" sz="2000" dirty="0" smtClean="0"/>
              <a:t> aanpak waarmee gericht naar het bereiken daarvan wordt toegewerkt, en oog voor de resultaten</a:t>
            </a:r>
            <a:endParaRPr lang="nl-NL" sz="2000" dirty="0"/>
          </a:p>
          <a:p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944340" y="5030018"/>
            <a:ext cx="7715250" cy="974427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nl-NL" sz="32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nl-NL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nl-NL" sz="24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nl-NL" sz="20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nl-NL" sz="2000" kern="1200" dirty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Link naar de publicatie</a:t>
            </a:r>
            <a:endParaRPr lang="nl-NL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nl-NL" sz="1200" dirty="0"/>
          </a:p>
        </p:txBody>
      </p:sp>
      <p:pic>
        <p:nvPicPr>
          <p:cNvPr id="5" name="Picture 2" descr="Afbeeldingsresultaat voor inspectie van het onderwij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85" y="718740"/>
            <a:ext cx="5486400" cy="11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395536" y="476672"/>
            <a:ext cx="8291264" cy="504056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6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r="2556" b="9762"/>
          <a:stretch/>
        </p:blipFill>
        <p:spPr>
          <a:xfrm>
            <a:off x="1187624" y="528638"/>
            <a:ext cx="5395966" cy="2082047"/>
          </a:xfrm>
          <a:prstGeom prst="rect">
            <a:avLst/>
          </a:prstGeom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1213631" y="2868474"/>
            <a:ext cx="6185199" cy="230403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l-NL" sz="1800" dirty="0" smtClean="0"/>
              <a:t>Consortium 2B MBO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Sanne Elfering &amp; Paul den Boer (KBA Nijmegen)</a:t>
            </a:r>
          </a:p>
          <a:p>
            <a:pPr marL="0" indent="0">
              <a:buNone/>
            </a:pPr>
            <a:r>
              <a:rPr lang="nl-NL" sz="1800" dirty="0" smtClean="0"/>
              <a:t>Robert Tholen (</a:t>
            </a:r>
            <a:r>
              <a:rPr lang="nl-NL" sz="1800" dirty="0" err="1" smtClean="0"/>
              <a:t>ResearchNed</a:t>
            </a:r>
            <a:r>
              <a:rPr lang="nl-NL" sz="1800" dirty="0" smtClean="0"/>
              <a:t>)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Nijmegen, december 2016</a:t>
            </a:r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5" name="Rechthoek 4"/>
          <p:cNvSpPr/>
          <p:nvPr/>
        </p:nvSpPr>
        <p:spPr>
          <a:xfrm>
            <a:off x="395536" y="476672"/>
            <a:ext cx="8291264" cy="504056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1213631" y="506096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3"/>
              </a:rPr>
              <a:t>Link naar de publicatie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27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2794322"/>
          </a:xfrm>
        </p:spPr>
        <p:txBody>
          <a:bodyPr/>
          <a:lstStyle/>
          <a:p>
            <a:pPr algn="l"/>
            <a:r>
              <a:rPr lang="nl-NL" sz="2800" b="1" dirty="0" smtClean="0">
                <a:solidFill>
                  <a:schemeClr val="tx1"/>
                </a:solidFill>
              </a:rPr>
              <a:t>Conclusies</a:t>
            </a:r>
            <a:endParaRPr lang="nl-NL" sz="2800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492896"/>
            <a:ext cx="7715250" cy="230403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600075" lvl="1" indent="-257175" defTabSz="6858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Er is grote diversiteit</a:t>
            </a:r>
          </a:p>
          <a:p>
            <a:pPr marL="600075" lvl="1" indent="-257175" defTabSz="685800">
              <a:buFont typeface="Arial" panose="020B0604020202020204" pitchFamily="34" charset="0"/>
              <a:buChar char="•"/>
            </a:pPr>
            <a:r>
              <a:rPr lang="nl-NL" sz="1800" dirty="0"/>
              <a:t>Er is behoefte aan houvast voor curriculumontwikkeling en beoordeling</a:t>
            </a:r>
          </a:p>
          <a:p>
            <a:pPr marL="600075" lvl="1" indent="-257175" defTabSz="685800">
              <a:buFont typeface="Arial" panose="020B0604020202020204" pitchFamily="34" charset="0"/>
              <a:buChar char="•"/>
            </a:pPr>
            <a:r>
              <a:rPr lang="nl-NL" sz="1800" dirty="0"/>
              <a:t>Er is niet altijd grip op de kwaliteit </a:t>
            </a:r>
            <a:endParaRPr lang="nl-NL" sz="1800" dirty="0">
              <a:solidFill>
                <a:prstClr val="black"/>
              </a:solidFill>
            </a:endParaRPr>
          </a:p>
          <a:p>
            <a:pPr marL="600075" lvl="1" indent="-257175" defTabSz="685800">
              <a:buFont typeface="Arial" panose="020B0604020202020204" pitchFamily="34" charset="0"/>
              <a:buChar char="•"/>
            </a:pPr>
            <a:r>
              <a:rPr lang="nl-NL" sz="1800" dirty="0"/>
              <a:t>Er is geen duidelijke professionalisering voor burgerschapsdocenten</a:t>
            </a:r>
          </a:p>
          <a:p>
            <a:pPr marL="600075" lvl="1" indent="-257175" defTabSz="685800">
              <a:buFont typeface="Arial" panose="020B0604020202020204" pitchFamily="34" charset="0"/>
              <a:buChar char="•"/>
            </a:pPr>
            <a:r>
              <a:rPr lang="nl-NL" sz="1800" dirty="0"/>
              <a:t>Er worden mogelijkheden voor versterking gezien</a:t>
            </a:r>
            <a:endParaRPr lang="nl-NL" sz="1800" dirty="0">
              <a:solidFill>
                <a:prstClr val="black"/>
              </a:solidFill>
            </a:endParaRP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395536" y="476672"/>
            <a:ext cx="8291264" cy="504056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1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2794322"/>
          </a:xfrm>
        </p:spPr>
        <p:txBody>
          <a:bodyPr/>
          <a:lstStyle/>
          <a:p>
            <a:pPr algn="l"/>
            <a:r>
              <a:rPr lang="nl-NL" sz="2800" b="1" dirty="0" smtClean="0">
                <a:solidFill>
                  <a:schemeClr val="tx1"/>
                </a:solidFill>
              </a:rPr>
              <a:t>Burgerschap op de agenda</a:t>
            </a:r>
            <a:endParaRPr lang="nl-NL" sz="2800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2420888"/>
            <a:ext cx="7715250" cy="230403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1600" dirty="0" err="1"/>
              <a:t>Onderzoek</a:t>
            </a:r>
            <a:r>
              <a:rPr lang="en-US" sz="1600" dirty="0"/>
              <a:t> </a:t>
            </a:r>
            <a:r>
              <a:rPr lang="en-US" sz="1600" dirty="0" err="1"/>
              <a:t>naar</a:t>
            </a:r>
            <a:r>
              <a:rPr lang="en-US" sz="1600" dirty="0"/>
              <a:t> </a:t>
            </a:r>
            <a:r>
              <a:rPr lang="en-US" sz="1600" dirty="0" err="1"/>
              <a:t>gemeenschappelijke</a:t>
            </a:r>
            <a:r>
              <a:rPr lang="en-US" sz="1600" dirty="0"/>
              <a:t> </a:t>
            </a:r>
            <a:r>
              <a:rPr lang="en-US" sz="1600" dirty="0" err="1"/>
              <a:t>uitgangspunten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1600" dirty="0" err="1"/>
              <a:t>Doorlopende</a:t>
            </a:r>
            <a:r>
              <a:rPr lang="en-US" sz="1600" dirty="0"/>
              <a:t> </a:t>
            </a:r>
            <a:r>
              <a:rPr lang="en-US" sz="1600" dirty="0" err="1"/>
              <a:t>leerlijn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1600" dirty="0" err="1"/>
              <a:t>Curriculumontwikkeling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1600" dirty="0" err="1"/>
              <a:t>Kwaliteitsborging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1600" dirty="0" err="1"/>
              <a:t>Professionalisering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1600" dirty="0" err="1"/>
              <a:t>Samenwerking</a:t>
            </a:r>
            <a:r>
              <a:rPr lang="en-US" sz="1600" dirty="0"/>
              <a:t> met </a:t>
            </a:r>
            <a:r>
              <a:rPr lang="en-US" sz="1600" dirty="0" err="1"/>
              <a:t>externe</a:t>
            </a:r>
            <a:r>
              <a:rPr lang="en-US" sz="1600" dirty="0"/>
              <a:t> </a:t>
            </a:r>
            <a:r>
              <a:rPr lang="en-US" sz="1600" dirty="0" err="1" smtClean="0"/>
              <a:t>partijen</a:t>
            </a:r>
            <a:endParaRPr lang="en-US" sz="1600" dirty="0" smtClean="0"/>
          </a:p>
          <a:p>
            <a:pPr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endParaRPr lang="en-US" sz="1800" dirty="0" smtClean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800" dirty="0" smtClean="0">
                <a:hlinkClick r:id="rId2"/>
              </a:rPr>
              <a:t>Link </a:t>
            </a:r>
            <a:r>
              <a:rPr lang="en-US" sz="1800" dirty="0" err="1" smtClean="0">
                <a:hlinkClick r:id="rId2"/>
              </a:rPr>
              <a:t>naar</a:t>
            </a:r>
            <a:r>
              <a:rPr lang="en-US" sz="1800" dirty="0" smtClean="0">
                <a:hlinkClick r:id="rId2"/>
              </a:rPr>
              <a:t> de </a:t>
            </a:r>
            <a:r>
              <a:rPr lang="en-US" sz="1800" dirty="0" err="1" smtClean="0">
                <a:hlinkClick r:id="rId2"/>
              </a:rPr>
              <a:t>publicatie</a:t>
            </a:r>
            <a:endParaRPr lang="en-US" sz="1800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F11598-09A9-4C4B-B8B3-F23281D246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660232" y="2043392"/>
            <a:ext cx="1827288" cy="260112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95536" y="476672"/>
            <a:ext cx="8291264" cy="504056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90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fbeeldingsresultaat voor een goed gesprek mb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77" y="3555811"/>
            <a:ext cx="2670209" cy="167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827584" y="1412776"/>
            <a:ext cx="5354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/>
              <a:t>Netwerk burgerschap mbo</a:t>
            </a:r>
            <a:endParaRPr lang="nl-NL" sz="3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405" y="1167161"/>
            <a:ext cx="1670957" cy="175185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39552" y="2263594"/>
            <a:ext cx="6318448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1" indent="-257175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  <a:hlinkClick r:id="rId4"/>
              </a:rPr>
              <a:t>Website</a:t>
            </a:r>
            <a:r>
              <a:rPr lang="nl-NL" dirty="0" smtClean="0">
                <a:solidFill>
                  <a:prstClr val="black"/>
                </a:solidFill>
              </a:rPr>
              <a:t> met materiaal</a:t>
            </a:r>
          </a:p>
          <a:p>
            <a:pPr marL="600075" lvl="1" indent="-257175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</a:rPr>
              <a:t>Nieuwsbrief</a:t>
            </a:r>
          </a:p>
          <a:p>
            <a:pPr marL="600075" lvl="1" indent="-257175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</a:rPr>
              <a:t>Brochures</a:t>
            </a:r>
          </a:p>
          <a:p>
            <a:pPr marL="600075" lvl="1" indent="-257175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prstClr val="black"/>
                </a:solidFill>
              </a:rPr>
              <a:t>Bijeenkomsten</a:t>
            </a:r>
          </a:p>
          <a:p>
            <a:pPr marL="600075" lvl="1" indent="-257175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054" y="3174307"/>
            <a:ext cx="1598308" cy="2051882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395536" y="476672"/>
            <a:ext cx="8291264" cy="504056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7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424936" cy="1143000"/>
          </a:xfrm>
        </p:spPr>
        <p:txBody>
          <a:bodyPr/>
          <a:lstStyle/>
          <a:p>
            <a:pPr algn="l"/>
            <a:r>
              <a:rPr lang="nl-NL" sz="2800" b="1" dirty="0" smtClean="0"/>
              <a:t>Typeringen vormgeving burgerschapsonderwijs</a:t>
            </a:r>
            <a:endParaRPr lang="nl-NL" sz="28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2416175"/>
            <a:ext cx="76581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2800" b="1" dirty="0" smtClean="0"/>
              <a:t>Varianten burgerschapscurriculum</a:t>
            </a:r>
            <a:endParaRPr lang="nl-NL" sz="28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417638"/>
            <a:ext cx="6120680" cy="43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O Raad Presentatie.potx" id="{9ED36ECB-8AD1-47EA-8BF9-1FECBE1BAD81}" vid="{639811B7-977E-4FC7-8DEF-4223BFBF677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b4a225cac084ecf96d5d1743809dea2 xmlns="c82efbc3-14a4-49f5-a28a-cd9be9b7a2e7">
      <Terms xmlns="http://schemas.microsoft.com/office/infopath/2007/PartnerControls"/>
    </gb4a225cac084ecf96d5d1743809dea2>
    <n0beb91521614cf9b469efa8ea4fdb0c xmlns="c82efbc3-14a4-49f5-a28a-cd9be9b7a2e7">
      <Terms xmlns="http://schemas.microsoft.com/office/infopath/2007/PartnerControls"/>
    </n0beb91521614cf9b469efa8ea4fdb0c>
    <TaxCatchAll xmlns="c82efbc3-14a4-49f5-a28a-cd9be9b7a2e7"/>
    <j60b9b63cbaf4458a53852ea6ef2d1f6 xmlns="c82efbc3-14a4-49f5-a28a-cd9be9b7a2e7">
      <Terms xmlns="http://schemas.microsoft.com/office/infopath/2007/PartnerControls"/>
    </j60b9b63cbaf4458a53852ea6ef2d1f6>
    <Vergaderdatum xmlns="c82efbc3-14a4-49f5-a28a-cd9be9b7a2e7" xsi:nil="true"/>
    <AlleenLezen xmlns="c82efbc3-14a4-49f5-a28a-cd9be9b7a2e7">false</AlleenLezen>
    <Extranet xmlns="c82efbc3-14a4-49f5-a28a-cd9be9b7a2e7">true</Extranet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Netwerk Burgerschap PowerPoint" ma:contentTypeID="0x01010016CAF80615AA364E89A834F6719BC5E44F0028EB4E4C65EF80498F55C28EDEF699C9" ma:contentTypeVersion="51" ma:contentTypeDescription="" ma:contentTypeScope="" ma:versionID="ceb63b460f09a453ae293740545c08b4">
  <xsd:schema xmlns:xsd="http://www.w3.org/2001/XMLSchema" xmlns:xs="http://www.w3.org/2001/XMLSchema" xmlns:p="http://schemas.microsoft.com/office/2006/metadata/properties" xmlns:ns2="c82efbc3-14a4-49f5-a28a-cd9be9b7a2e7" targetNamespace="http://schemas.microsoft.com/office/2006/metadata/properties" ma:root="true" ma:fieldsID="662c284c511c8dd483ba161ae3547c9e" ns2:_="">
    <xsd:import namespace="c82efbc3-14a4-49f5-a28a-cd9be9b7a2e7"/>
    <xsd:element name="properties">
      <xsd:complexType>
        <xsd:sequence>
          <xsd:element name="documentManagement">
            <xsd:complexType>
              <xsd:all>
                <xsd:element ref="ns2:Vergaderdatum" minOccurs="0"/>
                <xsd:element ref="ns2:Extranet" minOccurs="0"/>
                <xsd:element ref="ns2:AlleenLezen" minOccurs="0"/>
                <xsd:element ref="ns2:_dlc_DocId" minOccurs="0"/>
                <xsd:element ref="ns2:_dlc_DocIdUrl" minOccurs="0"/>
                <xsd:element ref="ns2:_dlc_DocIdPersistId" minOccurs="0"/>
                <xsd:element ref="ns2:gb4a225cac084ecf96d5d1743809dea2" minOccurs="0"/>
                <xsd:element ref="ns2:TaxCatchAll" minOccurs="0"/>
                <xsd:element ref="ns2:TaxCatchAllLabel" minOccurs="0"/>
                <xsd:element ref="ns2:n0beb91521614cf9b469efa8ea4fdb0c" minOccurs="0"/>
                <xsd:element ref="ns2:j60b9b63cbaf4458a53852ea6ef2d1f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efbc3-14a4-49f5-a28a-cd9be9b7a2e7" elementFormDefault="qualified">
    <xsd:import namespace="http://schemas.microsoft.com/office/2006/documentManagement/types"/>
    <xsd:import namespace="http://schemas.microsoft.com/office/infopath/2007/PartnerControls"/>
    <xsd:element name="Vergaderdatum" ma:index="2" nillable="true" ma:displayName="Vergaderdatum" ma:format="DateOnly" ma:internalName="Vergaderdatum">
      <xsd:simpleType>
        <xsd:restriction base="dms:DateTime"/>
      </xsd:simpleType>
    </xsd:element>
    <xsd:element name="Extranet" ma:index="3" nillable="true" ma:displayName="Extranet" ma:default="1" ma:description="Publiceren op Extranet?" ma:internalName="Extranet">
      <xsd:simpleType>
        <xsd:restriction base="dms:Boolean"/>
      </xsd:simpleType>
    </xsd:element>
    <xsd:element name="AlleenLezen" ma:index="4" nillable="true" ma:displayName="Alleen lezen" ma:default="0" ma:internalName="AlleenLezen">
      <xsd:simpleType>
        <xsd:restriction base="dms:Boolean"/>
      </xsd:simpleType>
    </xsd:element>
    <xsd:element name="_dlc_DocId" ma:index="10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1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gb4a225cac084ecf96d5d1743809dea2" ma:index="13" nillable="true" ma:taxonomy="true" ma:internalName="gb4a225cac084ecf96d5d1743809dea2" ma:taxonomyFieldName="Account" ma:displayName="Account" ma:default="" ma:fieldId="{0b4a225c-ac08-4ecf-96d5-d1743809dea2}" ma:sspId="9094ed71-ad37-40d4-b95a-d4271a6f83fc" ma:termSetId="4e44a1e2-31f4-4381-960e-6da1caa6b0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e16487d7-ac75-4410-9b0c-d642a7a88944}" ma:internalName="TaxCatchAll" ma:showField="CatchAllData" ma:web="c82efbc3-14a4-49f5-a28a-cd9be9b7a2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e16487d7-ac75-4410-9b0c-d642a7a88944}" ma:internalName="TaxCatchAllLabel" ma:readOnly="true" ma:showField="CatchAllDataLabel" ma:web="c82efbc3-14a4-49f5-a28a-cd9be9b7a2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0beb91521614cf9b469efa8ea4fdb0c" ma:index="17" nillable="true" ma:taxonomy="true" ma:internalName="n0beb91521614cf9b469efa8ea4fdb0c" ma:taxonomyFieldName="Relatie" ma:displayName="Relatie" ma:default="" ma:fieldId="{70beb915-2161-4cf9-b469-efa8ea4fdb0c}" ma:sspId="9094ed71-ad37-40d4-b95a-d4271a6f83fc" ma:termSetId="b547e7b7-aaf8-409d-af67-693df02c89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60b9b63cbaf4458a53852ea6ef2d1f6" ma:index="19" nillable="true" ma:taxonomy="true" ma:internalName="j60b9b63cbaf4458a53852ea6ef2d1f6" ma:taxonomyFieldName="Bijeenkomst" ma:displayName="Bijeenkomst" ma:default="" ma:fieldId="{360b9b63-cbaf-4458-a538-52ea6ef2d1f6}" ma:sspId="9094ed71-ad37-40d4-b95a-d4271a6f83fc" ma:termSetId="80ebe970-730c-420e-9ed2-84107d38ff2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D9D075-9077-43A1-911E-C8F45844304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c82efbc3-14a4-49f5-a28a-cd9be9b7a2e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917B3B0-1E49-499C-B2FA-F46378432F0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5F227B3-89DD-42D3-9328-8681BC3282F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A761CE3-F35A-4549-A432-EBD4A5D27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2efbc3-14a4-49f5-a28a-cd9be9b7a2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MBO Raad Presentatie</Template>
  <TotalTime>0</TotalTime>
  <Words>621</Words>
  <Application>Microsoft Office PowerPoint</Application>
  <PresentationFormat>Diavoorstelling (4:3)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Office-thema</vt:lpstr>
      <vt:lpstr> Aan de slag met de   </vt:lpstr>
      <vt:lpstr>Programma</vt:lpstr>
      <vt:lpstr>PowerPoint-presentatie</vt:lpstr>
      <vt:lpstr>PowerPoint-presentatie</vt:lpstr>
      <vt:lpstr>Conclusies</vt:lpstr>
      <vt:lpstr>Burgerschap op de agenda</vt:lpstr>
      <vt:lpstr>PowerPoint-presentatie</vt:lpstr>
      <vt:lpstr>Typeringen vormgeving burgerschapsonderwijs</vt:lpstr>
      <vt:lpstr>Varianten burgerschapscurriculum</vt:lpstr>
      <vt:lpstr>Aan de slag met de curriculumplanner  </vt:lpstr>
      <vt:lpstr>Module 1:  Visie en doelen mbt burgerschap</vt:lpstr>
      <vt:lpstr>Module 2:  Aanknopingspunten tussen kwalificatiedossier en burgerschap</vt:lpstr>
      <vt:lpstr>Module 3: Inrichting burgerschapsonderwijs</vt:lpstr>
      <vt:lpstr>Matrix huidige en gewenste situatie</vt:lpstr>
      <vt:lpstr>Matrix huidige situatie </vt:lpstr>
      <vt:lpstr>Matrix huidige en gewenste situatie</vt:lpstr>
      <vt:lpstr>Module 4: Schets herontwerp curriculum</vt:lpstr>
      <vt:lpstr>Module 5:  Implementatie</vt:lpstr>
      <vt:lpstr>Evaluatie en afronding</vt:lpstr>
      <vt:lpstr>Meer informatie?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2018-04-10T14:36:47Z</dcterms:created>
  <dcterms:modified xsi:type="dcterms:W3CDTF">2018-04-30T10:04:07Z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0x01010016CAF80615AA364E89A834F6719BC5E44F0028EB4E4C65EF80498F55C28EDEF699C9</vt:lpwstr>
  </property>
</Properties>
</file>