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handoutMasterIdLst>
    <p:handoutMasterId r:id="rId25"/>
  </p:handoutMasterIdLst>
  <p:sldIdLst>
    <p:sldId id="257" r:id="rId5"/>
    <p:sldId id="304" r:id="rId6"/>
    <p:sldId id="360" r:id="rId7"/>
    <p:sldId id="380" r:id="rId8"/>
    <p:sldId id="261" r:id="rId9"/>
    <p:sldId id="367" r:id="rId10"/>
    <p:sldId id="382" r:id="rId11"/>
    <p:sldId id="363" r:id="rId12"/>
    <p:sldId id="388" r:id="rId13"/>
    <p:sldId id="383" r:id="rId14"/>
    <p:sldId id="328" r:id="rId15"/>
    <p:sldId id="384" r:id="rId16"/>
    <p:sldId id="386" r:id="rId17"/>
    <p:sldId id="381" r:id="rId18"/>
    <p:sldId id="373" r:id="rId19"/>
    <p:sldId id="387" r:id="rId20"/>
    <p:sldId id="377" r:id="rId21"/>
    <p:sldId id="385" r:id="rId22"/>
    <p:sldId id="322" r:id="rId2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1DF3C16-0E83-F01A-B35F-F47808D87EF7}" name="Pim van Zomeren" initials="PZ" userId="S::p.vanzomeren@noorderpoort.nl::83efa6bc-519f-4113-832a-678d9ae27ad3" providerId="AD"/>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38" autoAdjust="0"/>
  </p:normalViewPr>
  <p:slideViewPr>
    <p:cSldViewPr snapToGrid="0">
      <p:cViewPr varScale="1">
        <p:scale>
          <a:sx n="116" d="100"/>
          <a:sy n="116" d="100"/>
        </p:scale>
        <p:origin x="1464"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E3FDC67-C5F2-4BB2-A974-670171CC16F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14C469F6-E2FB-4426-872A-46D7834C71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E4CA18-5F62-4283-9C69-C54DABA0B326}" type="datetimeFigureOut">
              <a:rPr lang="nl-NL" smtClean="0"/>
              <a:t>17-1-2023</a:t>
            </a:fld>
            <a:endParaRPr lang="nl-NL"/>
          </a:p>
        </p:txBody>
      </p:sp>
      <p:sp>
        <p:nvSpPr>
          <p:cNvPr id="4" name="Tijdelijke aanduiding voor voettekst 3">
            <a:extLst>
              <a:ext uri="{FF2B5EF4-FFF2-40B4-BE49-F238E27FC236}">
                <a16:creationId xmlns:a16="http://schemas.microsoft.com/office/drawing/2014/main" id="{F9ED01A9-5AE7-4ECA-970B-B2101A6B2E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42FA14E7-39DF-40E8-856E-72B508BA75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2F8F35-D1E7-46DB-9966-10274598BF69}" type="slidenum">
              <a:rPr lang="nl-NL" smtClean="0"/>
              <a:t>‹nr.›</a:t>
            </a:fld>
            <a:endParaRPr lang="nl-NL"/>
          </a:p>
        </p:txBody>
      </p:sp>
    </p:spTree>
    <p:extLst>
      <p:ext uri="{BB962C8B-B14F-4D97-AF65-F5344CB8AC3E}">
        <p14:creationId xmlns:p14="http://schemas.microsoft.com/office/powerpoint/2010/main" val="20236698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onlinemarketingagency.nl/marketingtermen/ransomware/#:~:text=Ransomware%20is%20onderdeel%20van%20de%20malwar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fondsslachtofferhulp.nl/nieuws/wat-betekent-sextortion/"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npostart.nl/welmoed-en-de-sexfakes/POW_05416189"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bs.nl/nl-nl/nieuws/2022/09/2-5-miljoen-nederlanders-in-2021-slachtoffer-van-online-criminalitei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7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a:p>
            <a:endParaRPr lang="nl-NL" dirty="0"/>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dirty="0">
                <a:cs typeface="Calibri"/>
              </a:rPr>
              <a:t>Informatie voor de docent: </a:t>
            </a:r>
            <a:br>
              <a:rPr lang="nl-NL" dirty="0">
                <a:cs typeface="Calibri"/>
              </a:rPr>
            </a:br>
            <a:endParaRPr lang="en-US"/>
          </a:p>
          <a:p>
            <a:r>
              <a:rPr lang="nl-NL" dirty="0" err="1">
                <a:cs typeface="Calibri"/>
              </a:rPr>
              <a:t>Phishing</a:t>
            </a:r>
            <a:r>
              <a:rPr lang="nl-NL" dirty="0">
                <a:cs typeface="Calibri"/>
              </a:rPr>
              <a:t> zijn 'valse berichten', wat inhoudt dat dit voornamelijk e-mails zijn maar ook sms'jes ('</a:t>
            </a:r>
            <a:r>
              <a:rPr lang="nl-NL" dirty="0" err="1">
                <a:cs typeface="Calibri"/>
              </a:rPr>
              <a:t>smishing</a:t>
            </a:r>
            <a:r>
              <a:rPr lang="nl-NL" dirty="0">
                <a:cs typeface="Calibri"/>
              </a:rPr>
              <a:t>') kunnen zijn. Ook kunnen slachtoffers gebeld worden door een nep-helpdesk die persoonlijke gegevens probeert te ontvreemden, dit heet 'helpdeskfraude'.</a:t>
            </a:r>
            <a:br>
              <a:rPr lang="nl-NL" dirty="0">
                <a:cs typeface="+mn-lt"/>
              </a:rPr>
            </a:br>
            <a:br>
              <a:rPr lang="nl-NL" dirty="0">
                <a:cs typeface="+mn-lt"/>
              </a:rPr>
            </a:br>
            <a:r>
              <a:rPr lang="nl-NL" dirty="0" err="1">
                <a:cs typeface="Calibri"/>
              </a:rPr>
              <a:t>Phishing</a:t>
            </a:r>
            <a:r>
              <a:rPr lang="nl-NL" dirty="0">
                <a:cs typeface="Calibri"/>
              </a:rPr>
              <a:t> heeft in het eerste opzicht voornamelijk financiële schade als gevolg, maar hieruit kan ook emotionele en/of psychische schade volgen.</a:t>
            </a:r>
            <a:endParaRPr lang="nl-NL"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10</a:t>
            </a:fld>
            <a:endParaRPr lang="nl-NL"/>
          </a:p>
        </p:txBody>
      </p:sp>
    </p:spTree>
    <p:extLst>
      <p:ext uri="{BB962C8B-B14F-4D97-AF65-F5344CB8AC3E}">
        <p14:creationId xmlns:p14="http://schemas.microsoft.com/office/powerpoint/2010/main" val="832007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b="0" dirty="0"/>
              <a:t>Vraag eventueel aan de studenten om te noteren wat ze tijdens de video hebben gehoord.</a:t>
            </a:r>
          </a:p>
          <a:p>
            <a:endParaRPr lang="nl-NL" sz="1000" b="1" dirty="0"/>
          </a:p>
          <a:p>
            <a:endParaRPr lang="nl-NL" sz="1000" b="1" dirty="0">
              <a:cs typeface="Calibri" panose="020F0502020204030204"/>
            </a:endParaRPr>
          </a:p>
          <a:p>
            <a:endParaRPr lang="nl-NL" sz="800" dirty="0"/>
          </a:p>
        </p:txBody>
      </p:sp>
    </p:spTree>
    <p:extLst>
      <p:ext uri="{BB962C8B-B14F-4D97-AF65-F5344CB8AC3E}">
        <p14:creationId xmlns:p14="http://schemas.microsoft.com/office/powerpoint/2010/main" val="1168663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Ransomware</a:t>
            </a:r>
            <a:r>
              <a:rPr lang="nl-NL" dirty="0"/>
              <a:t> is onderdeel van de malware familie. Malware is een samenvoeging van de woorden “</a:t>
            </a:r>
            <a:r>
              <a:rPr lang="nl-NL" dirty="0" err="1"/>
              <a:t>malicious</a:t>
            </a:r>
            <a:r>
              <a:rPr lang="nl-NL" dirty="0"/>
              <a:t>” (kwaadaardig) en “software”. Het woord “</a:t>
            </a:r>
            <a:r>
              <a:rPr lang="nl-NL" dirty="0" err="1"/>
              <a:t>ransom</a:t>
            </a:r>
            <a:r>
              <a:rPr lang="nl-NL" dirty="0"/>
              <a:t>” staat voor “losgeld”.</a:t>
            </a:r>
            <a:br>
              <a:rPr lang="nl-NL" dirty="0">
                <a:cs typeface="+mn-lt"/>
              </a:rPr>
            </a:br>
            <a:r>
              <a:rPr lang="nl-NL" dirty="0">
                <a:cs typeface="Calibri"/>
              </a:rPr>
              <a:t>Bron: </a:t>
            </a:r>
            <a:r>
              <a:rPr lang="nl-NL" dirty="0">
                <a:hlinkClick r:id="rId3"/>
              </a:rPr>
              <a:t>Wat is Ransomware? - Online Marketing Agency</a:t>
            </a:r>
            <a:endParaRPr lang="en-US" dirty="0"/>
          </a:p>
          <a:p>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12</a:t>
            </a:fld>
            <a:endParaRPr lang="nl-NL"/>
          </a:p>
        </p:txBody>
      </p:sp>
    </p:spTree>
    <p:extLst>
      <p:ext uri="{BB962C8B-B14F-4D97-AF65-F5344CB8AC3E}">
        <p14:creationId xmlns:p14="http://schemas.microsoft.com/office/powerpoint/2010/main" val="1844590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nl-NL" sz="1800" dirty="0">
                <a:effectLst/>
                <a:latin typeface="Calibri" panose="020F0502020204030204" pitchFamily="34" charset="0"/>
                <a:ea typeface="Calibri" panose="020F0502020204030204" pitchFamily="34" charset="0"/>
                <a:cs typeface="Calibri" panose="020F0502020204030204" pitchFamily="34" charset="0"/>
              </a:rPr>
              <a:t>Tips wanneer je toch een </a:t>
            </a:r>
            <a:r>
              <a:rPr lang="nl-NL" sz="1800" dirty="0" err="1">
                <a:effectLst/>
                <a:latin typeface="Calibri" panose="020F0502020204030204" pitchFamily="34" charset="0"/>
                <a:ea typeface="Calibri" panose="020F0502020204030204" pitchFamily="34" charset="0"/>
                <a:cs typeface="Calibri" panose="020F0502020204030204" pitchFamily="34" charset="0"/>
              </a:rPr>
              <a:t>phishingemail</a:t>
            </a:r>
            <a:r>
              <a:rPr lang="nl-NL" sz="1800" dirty="0">
                <a:effectLst/>
                <a:latin typeface="Calibri" panose="020F0502020204030204" pitchFamily="34" charset="0"/>
                <a:ea typeface="Calibri" panose="020F0502020204030204" pitchFamily="34" charset="0"/>
                <a:cs typeface="Calibri" panose="020F0502020204030204" pitchFamily="34" charset="0"/>
              </a:rPr>
              <a:t> hebt geopend of malware/</a:t>
            </a:r>
            <a:r>
              <a:rPr lang="nl-NL" sz="1800" dirty="0" err="1">
                <a:effectLst/>
                <a:latin typeface="Calibri" panose="020F0502020204030204" pitchFamily="34" charset="0"/>
                <a:ea typeface="Calibri" panose="020F0502020204030204" pitchFamily="34" charset="0"/>
                <a:cs typeface="Calibri" panose="020F0502020204030204" pitchFamily="34" charset="0"/>
              </a:rPr>
              <a:t>ransomware</a:t>
            </a:r>
            <a:r>
              <a:rPr lang="nl-NL" sz="1800" dirty="0">
                <a:effectLst/>
                <a:latin typeface="Calibri" panose="020F0502020204030204" pitchFamily="34" charset="0"/>
                <a:ea typeface="Calibri" panose="020F0502020204030204" pitchFamily="34" charset="0"/>
                <a:cs typeface="Calibri" panose="020F0502020204030204" pitchFamily="34" charset="0"/>
              </a:rPr>
              <a:t> hebt geïnstalleerd.</a:t>
            </a:r>
            <a:endParaRPr lang="nl-NL" sz="1800" dirty="0">
              <a:effectLst/>
              <a:latin typeface="Calibri" panose="020F0502020204030204" pitchFamily="34" charset="0"/>
              <a:ea typeface="Calibri" panose="020F0502020204030204" pitchFamily="34" charset="0"/>
              <a:cs typeface="Arial" panose="020B0604020202020204" pitchFamily="34" charset="0"/>
            </a:endParaRPr>
          </a:p>
          <a:p>
            <a:pPr fontAlgn="base"/>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13</a:t>
            </a:fld>
            <a:endParaRPr lang="nl-NL"/>
          </a:p>
        </p:txBody>
      </p:sp>
    </p:spTree>
    <p:extLst>
      <p:ext uri="{BB962C8B-B14F-4D97-AF65-F5344CB8AC3E}">
        <p14:creationId xmlns:p14="http://schemas.microsoft.com/office/powerpoint/2010/main" val="1823734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dirty="0">
                <a:cs typeface="Calibri"/>
              </a:rPr>
              <a:t>Meer informatie over </a:t>
            </a:r>
            <a:r>
              <a:rPr lang="nl-NL" dirty="0" err="1">
                <a:cs typeface="Calibri"/>
              </a:rPr>
              <a:t>shame</a:t>
            </a:r>
            <a:r>
              <a:rPr lang="nl-NL" dirty="0">
                <a:cs typeface="Calibri"/>
              </a:rPr>
              <a:t> </a:t>
            </a:r>
            <a:r>
              <a:rPr lang="nl-NL" dirty="0" err="1">
                <a:cs typeface="Calibri"/>
              </a:rPr>
              <a:t>sexting</a:t>
            </a:r>
            <a:r>
              <a:rPr lang="nl-NL" dirty="0">
                <a:cs typeface="Calibri"/>
              </a:rPr>
              <a:t> en </a:t>
            </a:r>
            <a:r>
              <a:rPr lang="nl-NL" dirty="0" err="1">
                <a:cs typeface="Calibri"/>
              </a:rPr>
              <a:t>sextortion</a:t>
            </a:r>
            <a:r>
              <a:rPr lang="nl-NL" dirty="0">
                <a:cs typeface="Calibri"/>
              </a:rPr>
              <a:t>: </a:t>
            </a:r>
            <a:r>
              <a:rPr lang="nl-NL" dirty="0">
                <a:hlinkClick r:id="rId3"/>
              </a:rPr>
              <a:t>Wat betekent sextortion en wat kunnen we betekenen voor slachtoffers? (fondsslachtofferhulp.nl)</a:t>
            </a:r>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14</a:t>
            </a:fld>
            <a:endParaRPr lang="nl-NL"/>
          </a:p>
        </p:txBody>
      </p:sp>
    </p:spTree>
    <p:extLst>
      <p:ext uri="{BB962C8B-B14F-4D97-AF65-F5344CB8AC3E}">
        <p14:creationId xmlns:p14="http://schemas.microsoft.com/office/powerpoint/2010/main" val="2735807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00" b="0" dirty="0"/>
              <a:t>Video van </a:t>
            </a:r>
            <a:r>
              <a:rPr lang="nl-NL" sz="1000" dirty="0"/>
              <a:t>RTL Nieuws waarin een slachtoffer van </a:t>
            </a:r>
            <a:r>
              <a:rPr lang="nl-NL" sz="1000" dirty="0" err="1"/>
              <a:t>shame</a:t>
            </a:r>
            <a:r>
              <a:rPr lang="nl-NL" sz="1000" dirty="0"/>
              <a:t> </a:t>
            </a:r>
            <a:r>
              <a:rPr lang="nl-NL" sz="1000" dirty="0" err="1"/>
              <a:t>sexting</a:t>
            </a:r>
            <a:r>
              <a:rPr lang="nl-NL" sz="1000" dirty="0"/>
              <a:t> aan het woord is.</a:t>
            </a:r>
            <a:endParaRPr lang="en-US" dirty="0"/>
          </a:p>
        </p:txBody>
      </p:sp>
    </p:spTree>
    <p:extLst>
      <p:ext uri="{BB962C8B-B14F-4D97-AF65-F5344CB8AC3E}">
        <p14:creationId xmlns:p14="http://schemas.microsoft.com/office/powerpoint/2010/main" val="4249086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Welmoed en de sexfakes gemist? Start met kijken op NPO Start</a:t>
            </a:r>
            <a:endParaRPr lang="en-US" dirty="0"/>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16</a:t>
            </a:fld>
            <a:endParaRPr lang="nl-NL"/>
          </a:p>
        </p:txBody>
      </p:sp>
    </p:spTree>
    <p:extLst>
      <p:ext uri="{BB962C8B-B14F-4D97-AF65-F5344CB8AC3E}">
        <p14:creationId xmlns:p14="http://schemas.microsoft.com/office/powerpoint/2010/main" val="3400314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studenten kunnen de email vinden in de opdrachtenbundel.</a:t>
            </a:r>
          </a:p>
        </p:txBody>
      </p:sp>
    </p:spTree>
    <p:extLst>
      <p:ext uri="{BB962C8B-B14F-4D97-AF65-F5344CB8AC3E}">
        <p14:creationId xmlns:p14="http://schemas.microsoft.com/office/powerpoint/2010/main" val="25413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err="1"/>
              <a:t>Zijn</a:t>
            </a:r>
            <a:r>
              <a:rPr lang="en-GB" dirty="0"/>
              <a:t> de </a:t>
            </a:r>
            <a:r>
              <a:rPr lang="en-GB" dirty="0" err="1"/>
              <a:t>lesdoelen</a:t>
            </a:r>
            <a:r>
              <a:rPr lang="en-GB" dirty="0"/>
              <a:t> </a:t>
            </a:r>
            <a:r>
              <a:rPr lang="en-GB" dirty="0" err="1"/>
              <a:t>behaald</a:t>
            </a:r>
            <a:r>
              <a:rPr lang="en-GB"/>
              <a:t>?</a:t>
            </a:r>
            <a:endParaRPr lang="en-US" dirty="0"/>
          </a:p>
          <a:p>
            <a:endParaRPr lang="nl-NL" dirty="0"/>
          </a:p>
        </p:txBody>
      </p:sp>
    </p:spTree>
    <p:extLst>
      <p:ext uri="{BB962C8B-B14F-4D97-AF65-F5344CB8AC3E}">
        <p14:creationId xmlns:p14="http://schemas.microsoft.com/office/powerpoint/2010/main" val="99235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064372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55586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Laat de video zien en vraag aan de studenten of zij nog weten hoe deze technologie heet. Op de volgende slide zie je een vergelijking met de originele video.</a:t>
            </a:r>
          </a:p>
          <a:p>
            <a:endParaRPr lang="nl-NL" noProof="0" dirty="0"/>
          </a:p>
          <a:p>
            <a:r>
              <a:rPr lang="nl-NL" noProof="0" dirty="0"/>
              <a:t>De video is gemaakt met Deepfake technologie.</a:t>
            </a:r>
          </a:p>
        </p:txBody>
      </p:sp>
    </p:spTree>
    <p:extLst>
      <p:ext uri="{BB962C8B-B14F-4D97-AF65-F5344CB8AC3E}">
        <p14:creationId xmlns:p14="http://schemas.microsoft.com/office/powerpoint/2010/main" val="4774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Deze video laat het verschil zien tussen het origineel en de deepfake.</a:t>
            </a:r>
          </a:p>
        </p:txBody>
      </p:sp>
    </p:spTree>
    <p:extLst>
      <p:ext uri="{BB962C8B-B14F-4D97-AF65-F5344CB8AC3E}">
        <p14:creationId xmlns:p14="http://schemas.microsoft.com/office/powerpoint/2010/main" val="245082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Tree>
    <p:extLst>
      <p:ext uri="{BB962C8B-B14F-4D97-AF65-F5344CB8AC3E}">
        <p14:creationId xmlns:p14="http://schemas.microsoft.com/office/powerpoint/2010/main" val="3213700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Definitie en synoniemen.</a:t>
            </a:r>
          </a:p>
        </p:txBody>
      </p:sp>
    </p:spTree>
    <p:extLst>
      <p:ext uri="{BB962C8B-B14F-4D97-AF65-F5344CB8AC3E}">
        <p14:creationId xmlns:p14="http://schemas.microsoft.com/office/powerpoint/2010/main" val="3046661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Cijfers afkomstig van het CBS: </a:t>
            </a:r>
            <a:r>
              <a:rPr lang="nl-NL" dirty="0">
                <a:hlinkClick r:id="rId3"/>
              </a:rPr>
              <a:t>https://www.cbs.nl/nl-nl/nieuws/2022/09/2-5-miljoen-nederlanders-in-2021-slachtoffer-van-online-criminaliteit</a:t>
            </a:r>
            <a:br>
              <a:rPr lang="nl-NL" dirty="0">
                <a:cs typeface="+mn-lt"/>
              </a:rPr>
            </a:br>
            <a:br>
              <a:rPr lang="nl-NL" dirty="0">
                <a:cs typeface="+mn-lt"/>
              </a:rPr>
            </a:br>
            <a:r>
              <a:rPr lang="nl-NL" dirty="0">
                <a:cs typeface="Calibri"/>
              </a:rPr>
              <a:t>Dit zijn alleen de beschikbare gegevens van mensen die de online criminaliteit gemeld hebben. Het schijnt dat minder dan de helft van de mensen die hiermee te maken krijgt dit ook daadwerkelijk meldt. Vandaar dat deze cijfers niet de meest representatieve weergave van de werkelijkheid zijn, de werkelijke cijfers liggen hoger.</a:t>
            </a:r>
          </a:p>
          <a:p>
            <a:endParaRPr lang="nl-NL" dirty="0">
              <a:cs typeface="Calibri"/>
            </a:endParaRPr>
          </a:p>
          <a:p>
            <a:r>
              <a:rPr lang="nl-NL" dirty="0">
                <a:cs typeface="Calibri"/>
              </a:rPr>
              <a:t>Ook veel jongeren zijn slachtoffer</a:t>
            </a:r>
          </a:p>
        </p:txBody>
      </p:sp>
    </p:spTree>
    <p:extLst>
      <p:ext uri="{BB962C8B-B14F-4D97-AF65-F5344CB8AC3E}">
        <p14:creationId xmlns:p14="http://schemas.microsoft.com/office/powerpoint/2010/main" val="1985844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b="0" i="0" dirty="0">
                <a:solidFill>
                  <a:srgbClr val="091D23"/>
                </a:solidFill>
                <a:effectLst/>
                <a:latin typeface="Akko W01 Regular"/>
              </a:rPr>
              <a:t>Een op de drie slachtoffers ondervindt psychische of financiële problemen door wat hen overkomen is. Minder dan de helft doet melding van online criminaliteit, bijna 20 procent doet aangifte. Dit meldt het CBS op basis van de Veiligheidsmonitor 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0" i="0" dirty="0">
              <a:solidFill>
                <a:srgbClr val="091D23"/>
              </a:solidFill>
              <a:effectLst/>
              <a:latin typeface="Akko W01 Regula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b="0" i="0" dirty="0">
                <a:solidFill>
                  <a:srgbClr val="091D23"/>
                </a:solidFill>
                <a:effectLst/>
                <a:latin typeface="Akko W01 Regular"/>
              </a:rPr>
              <a:t>Leg uit dat cybercriminaliteit grote schade aanricht, zowel emotioneel als financieel.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p:txBody>
      </p:sp>
    </p:spTree>
    <p:extLst>
      <p:ext uri="{BB962C8B-B14F-4D97-AF65-F5344CB8AC3E}">
        <p14:creationId xmlns:p14="http://schemas.microsoft.com/office/powerpoint/2010/main" val="2749863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Doe de quiz met de klas om de kennis te testen.</a:t>
            </a:r>
          </a:p>
        </p:txBody>
      </p:sp>
    </p:spTree>
    <p:extLst>
      <p:ext uri="{BB962C8B-B14F-4D97-AF65-F5344CB8AC3E}">
        <p14:creationId xmlns:p14="http://schemas.microsoft.com/office/powerpoint/2010/main" val="3930351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microsoft.com/office/2007/relationships/hdphoto" Target="../media/hdphoto1.wdp"/><Relationship Id="rId5" Type="http://schemas.openxmlformats.org/officeDocument/2006/relationships/image" Target="../media/image13.png"/><Relationship Id="rId4" Type="http://schemas.openxmlformats.org/officeDocument/2006/relationships/hyperlink" Target="https://youtu.be/CmC7d6de-IQ"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hyperlink" Target="https://youtu.be/46mTgUSYMI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creativecommons.org/licenses/by-nc-sa/4.0/legalcode.nl"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4.jpeg"/><Relationship Id="rId4" Type="http://schemas.openxmlformats.org/officeDocument/2006/relationships/hyperlink" Target="https://youtu.be/UEWnqDZ799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hyperlink" Target="https://youtu.be/FfTSZwGmX9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hyperlink" Target="https://create.kahoot.it/share/les-7-cybercrime-quiz/7d4c9c3c-9a3c-4559-8eb5-2b21894b4ae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dirty="0">
                <a:latin typeface="Bebas Neue Regular"/>
                <a:cs typeface="Bebas Neue Regular"/>
              </a:rPr>
              <a:t>Les 7 </a:t>
            </a:r>
          </a:p>
        </p:txBody>
      </p:sp>
      <p:sp>
        <p:nvSpPr>
          <p:cNvPr id="10" name="TextBox 9"/>
          <p:cNvSpPr txBox="1"/>
          <p:nvPr/>
        </p:nvSpPr>
        <p:spPr>
          <a:xfrm>
            <a:off x="0" y="2212932"/>
            <a:ext cx="3834578" cy="646331"/>
          </a:xfrm>
          <a:prstGeom prst="rect">
            <a:avLst/>
          </a:prstGeom>
          <a:noFill/>
        </p:spPr>
        <p:txBody>
          <a:bodyPr wrap="square" rtlCol="0">
            <a:spAutoFit/>
          </a:bodyPr>
          <a:lstStyle/>
          <a:p>
            <a:pPr algn="ctr"/>
            <a:r>
              <a:rPr lang="nl-NL" sz="3600" spc="300" dirty="0">
                <a:solidFill>
                  <a:srgbClr val="FCD300"/>
                </a:solidFill>
                <a:latin typeface="Bebas Neue Regular"/>
                <a:cs typeface="Bebas Neue Regular"/>
              </a:rPr>
              <a:t>Cybercriminaliteit</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24075" y="3438415"/>
            <a:ext cx="3270680" cy="830997"/>
          </a:xfrm>
          <a:prstGeom prst="rect">
            <a:avLst/>
          </a:prstGeom>
          <a:noFill/>
        </p:spPr>
        <p:txBody>
          <a:bodyPr wrap="square" rtlCol="0">
            <a:spAutoFit/>
          </a:bodyPr>
          <a:lstStyle/>
          <a:p>
            <a:pPr algn="ctr"/>
            <a:r>
              <a:rPr lang="nl-NL" sz="1600" spc="600" dirty="0">
                <a:latin typeface="Bebas Neue" charset="0"/>
                <a:ea typeface="Bebas Neue" charset="0"/>
                <a:cs typeface="Bebas Neue" charset="0"/>
              </a:rPr>
              <a:t>Hoe </a:t>
            </a:r>
            <a:r>
              <a:rPr lang="nl-NL" sz="1600" spc="600">
                <a:latin typeface="Bebas Neue" charset="0"/>
                <a:ea typeface="Bebas Neue" charset="0"/>
                <a:cs typeface="Bebas Neue" charset="0"/>
              </a:rPr>
              <a:t>blijf je </a:t>
            </a:r>
            <a:r>
              <a:rPr lang="nl-NL" sz="1600" spc="600" dirty="0">
                <a:latin typeface="Bebas Neue" charset="0"/>
                <a:ea typeface="Bebas Neue" charset="0"/>
                <a:cs typeface="Bebas Neue" charset="0"/>
              </a:rPr>
              <a:t>menselijk in een digitale wereld?</a:t>
            </a:r>
            <a:endParaRPr lang="nl-NL" sz="1600" b="1" spc="600" dirty="0">
              <a:latin typeface="Bebas Neue" charset="0"/>
              <a:ea typeface="Bebas Neue" charset="0"/>
              <a:cs typeface="Bebas Neue" charset="0"/>
            </a:endParaRPr>
          </a:p>
        </p:txBody>
      </p:sp>
      <p:pic>
        <p:nvPicPr>
          <p:cNvPr id="5" name="Afbeelding 4" descr="Afbeelding met motor, automaat&#10;&#10;Automatisch gegenereerde beschrijving">
            <a:extLst>
              <a:ext uri="{FF2B5EF4-FFF2-40B4-BE49-F238E27FC236}">
                <a16:creationId xmlns:a16="http://schemas.microsoft.com/office/drawing/2014/main" id="{4925EF7F-D016-477E-BB89-1BF243B1F4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4578" y="0"/>
            <a:ext cx="5309422" cy="5143500"/>
          </a:xfrm>
          <a:prstGeom prst="rect">
            <a:avLst/>
          </a:prstGeom>
        </p:spPr>
      </p:pic>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a:solidFill>
                  <a:srgbClr val="FCD300"/>
                </a:solidFill>
                <a:latin typeface="Open Sans"/>
                <a:cs typeface="Open Sans"/>
              </a:rPr>
              <a:t>Digitaal</a:t>
            </a:r>
            <a:r>
              <a:rPr lang="nl-NL" sz="1200" b="1">
                <a:solidFill>
                  <a:srgbClr val="DAAD08"/>
                </a:solidFill>
                <a:latin typeface="Open Sans"/>
                <a:cs typeface="Open Sans"/>
              </a:rPr>
              <a:t> </a:t>
            </a:r>
            <a:r>
              <a:rPr lang="nl-NL" sz="1200" b="1">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0465" y="4638632"/>
            <a:ext cx="1126509" cy="394138"/>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65891" y="709401"/>
            <a:ext cx="4018242" cy="523220"/>
          </a:xfrm>
          <a:prstGeom prst="rect">
            <a:avLst/>
          </a:prstGeom>
          <a:noFill/>
        </p:spPr>
        <p:txBody>
          <a:bodyPr wrap="square" rtlCol="0">
            <a:spAutoFit/>
          </a:bodyPr>
          <a:lstStyle/>
          <a:p>
            <a:r>
              <a:rPr lang="en-GB" sz="2800" dirty="0">
                <a:latin typeface="Bebas Neue Regular"/>
                <a:cs typeface="Open Sans" panose="020B0606030504020204" pitchFamily="34" charset="0"/>
              </a:rPr>
              <a:t>Phishing</a:t>
            </a:r>
            <a:endParaRPr lang="nl-NL" sz="2800" dirty="0">
              <a:latin typeface="Bebas Neue Regular"/>
              <a:cs typeface="Open Sans" panose="020B0606030504020204" pitchFamily="34" charset="0"/>
            </a:endParaRP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836908" y="697930"/>
            <a:ext cx="45719" cy="1023664"/>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265892" y="1375493"/>
            <a:ext cx="4018242" cy="28404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buNone/>
            </a:pPr>
            <a:r>
              <a:rPr lang="en-GB"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Phishing </a:t>
            </a: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is </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een vorm van internetfraude waarbij je valse berichten ontvangt. Hierbij proberen de criminelen inloggegevens of andere persoonlijke (financiële) gegevens</a:t>
            </a: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te stelen</a:t>
            </a: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00000"/>
              </a:lnSpc>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Deze vorm van cybercriminaliteit heeft veel financiële schade als gevolg.</a:t>
            </a:r>
          </a:p>
          <a:p>
            <a:pPr marL="0" indent="0">
              <a:buNone/>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Afbeelding 4" descr="Afbeelding met tekst, binnen&#10;&#10;Automatisch gegenereerde beschrijving">
            <a:extLst>
              <a:ext uri="{FF2B5EF4-FFF2-40B4-BE49-F238E27FC236}">
                <a16:creationId xmlns:a16="http://schemas.microsoft.com/office/drawing/2014/main" id="{5ED43A70-E5B5-4015-B433-F0ACA6670FF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91626" y="0"/>
            <a:ext cx="4352374" cy="5143500"/>
          </a:xfrm>
          <a:prstGeom prst="rect">
            <a:avLst/>
          </a:prstGeom>
        </p:spPr>
      </p:pic>
    </p:spTree>
    <p:extLst>
      <p:ext uri="{BB962C8B-B14F-4D97-AF65-F5344CB8AC3E}">
        <p14:creationId xmlns:p14="http://schemas.microsoft.com/office/powerpoint/2010/main" val="116733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3098" y="510652"/>
            <a:ext cx="7797799" cy="523220"/>
          </a:xfrm>
          <a:prstGeom prst="rect">
            <a:avLst/>
          </a:prstGeom>
          <a:noFill/>
        </p:spPr>
        <p:txBody>
          <a:bodyPr wrap="square" rtlCol="0">
            <a:spAutoFit/>
          </a:bodyPr>
          <a:lstStyle/>
          <a:p>
            <a:pPr algn="ctr"/>
            <a:r>
              <a:rPr lang="nl-NL" sz="2800" b="1" dirty="0">
                <a:solidFill>
                  <a:srgbClr val="FCD300"/>
                </a:solidFill>
                <a:latin typeface="Open Sans"/>
                <a:cs typeface="Open Sans"/>
              </a:rPr>
              <a:t>Video: </a:t>
            </a:r>
            <a:r>
              <a:rPr lang="nl-NL" sz="2800" b="1" dirty="0">
                <a:latin typeface="Open Sans"/>
                <a:cs typeface="Open Sans"/>
              </a:rPr>
              <a:t>Hoe werken criminelen online?</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32" y="4367004"/>
            <a:ext cx="4183133" cy="369332"/>
          </a:xfrm>
          <a:prstGeom prst="rect">
            <a:avLst/>
          </a:prstGeom>
          <a:noFill/>
        </p:spPr>
        <p:txBody>
          <a:bodyPr wrap="none" rtlCol="0">
            <a:spAutoFit/>
          </a:bodyPr>
          <a:lstStyle/>
          <a:p>
            <a:r>
              <a:rPr lang="nl-NL" i="1" dirty="0"/>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5" name="Afbeelding 4">
            <a:hlinkClick r:id="rId4"/>
            <a:extLst>
              <a:ext uri="{FF2B5EF4-FFF2-40B4-BE49-F238E27FC236}">
                <a16:creationId xmlns:a16="http://schemas.microsoft.com/office/drawing/2014/main" id="{95474932-D882-4F7D-9998-C444AB64BA8D}"/>
              </a:ext>
            </a:extLst>
          </p:cNvPr>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21000"/>
                    </a14:imgEffect>
                  </a14:imgLayer>
                </a14:imgProps>
              </a:ext>
              <a:ext uri="{28A0092B-C50C-407E-A947-70E740481C1C}">
                <a14:useLocalDpi xmlns:a14="http://schemas.microsoft.com/office/drawing/2010/main"/>
              </a:ext>
            </a:extLst>
          </a:blip>
          <a:stretch>
            <a:fillRect/>
          </a:stretch>
        </p:blipFill>
        <p:spPr>
          <a:xfrm>
            <a:off x="1895642" y="1183581"/>
            <a:ext cx="5393267" cy="3033713"/>
          </a:xfrm>
          <a:prstGeom prst="rect">
            <a:avLst/>
          </a:prstGeom>
        </p:spPr>
      </p:pic>
    </p:spTree>
    <p:extLst>
      <p:ext uri="{BB962C8B-B14F-4D97-AF65-F5344CB8AC3E}">
        <p14:creationId xmlns:p14="http://schemas.microsoft.com/office/powerpoint/2010/main" val="3277956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65891" y="709401"/>
            <a:ext cx="2113242" cy="523220"/>
          </a:xfrm>
          <a:prstGeom prst="rect">
            <a:avLst/>
          </a:prstGeom>
          <a:noFill/>
        </p:spPr>
        <p:txBody>
          <a:bodyPr wrap="square" rtlCol="0">
            <a:spAutoFit/>
          </a:bodyPr>
          <a:lstStyle/>
          <a:p>
            <a:r>
              <a:rPr lang="nl-NL" sz="2800" dirty="0">
                <a:latin typeface="Bebas Neue Regular"/>
                <a:cs typeface="Open Sans" panose="020B0606030504020204" pitchFamily="34" charset="0"/>
              </a:rPr>
              <a:t>Andere</a:t>
            </a:r>
            <a:r>
              <a:rPr lang="en-GB" sz="2800" dirty="0">
                <a:latin typeface="Bebas Neue Regular"/>
                <a:cs typeface="Open Sans" panose="020B0606030504020204" pitchFamily="34" charset="0"/>
              </a:rPr>
              <a:t> </a:t>
            </a:r>
            <a:r>
              <a:rPr lang="nl-NL" sz="2800" dirty="0">
                <a:latin typeface="Bebas Neue Regular"/>
                <a:cs typeface="Open Sans" panose="020B0606030504020204" pitchFamily="34" charset="0"/>
              </a:rPr>
              <a:t>gevaren</a:t>
            </a:r>
          </a:p>
        </p:txBody>
      </p:sp>
      <p:sp>
        <p:nvSpPr>
          <p:cNvPr id="10" name="Rectangle 15">
            <a:extLst>
              <a:ext uri="{FF2B5EF4-FFF2-40B4-BE49-F238E27FC236}">
                <a16:creationId xmlns:a16="http://schemas.microsoft.com/office/drawing/2014/main" id="{D5547FFB-D2C4-4B43-A8DB-647EADAECDF6}"/>
              </a:ext>
            </a:extLst>
          </p:cNvPr>
          <p:cNvSpPr/>
          <p:nvPr/>
        </p:nvSpPr>
        <p:spPr>
          <a:xfrm rot="16200000">
            <a:off x="1277175" y="255967"/>
            <a:ext cx="45719" cy="192113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265891" y="1375493"/>
            <a:ext cx="5085042" cy="3298107"/>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Wat kan er nog meer gebeuren naast dat criminelen je inloggegevens stelen?</a:t>
            </a:r>
          </a:p>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Bij het klikken op links of het openen van bestanden kan je computer een virus krijgen. Dit noem je ook wel </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malware</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p>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Sommige van deze virussen zetten je computer op ‘slot’. Je moet dan geld overmaken om weer bij je bestanden te kunnen. Dit heet </a:t>
            </a:r>
            <a:r>
              <a:rPr lang="nl-NL" sz="16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ransomware</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Afbeelding 14" descr="Afbeelding met outdoor-object&#10;&#10;Automatisch gegenereerde beschrijving">
            <a:extLst>
              <a:ext uri="{FF2B5EF4-FFF2-40B4-BE49-F238E27FC236}">
                <a16:creationId xmlns:a16="http://schemas.microsoft.com/office/drawing/2014/main" id="{97C79AE4-A2A4-45C1-8A30-3463041A559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59061" y="0"/>
            <a:ext cx="3684939" cy="5143500"/>
          </a:xfrm>
          <a:prstGeom prst="rect">
            <a:avLst/>
          </a:prstGeom>
        </p:spPr>
      </p:pic>
    </p:spTree>
    <p:extLst>
      <p:ext uri="{BB962C8B-B14F-4D97-AF65-F5344CB8AC3E}">
        <p14:creationId xmlns:p14="http://schemas.microsoft.com/office/powerpoint/2010/main" val="188678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83496" y="1394831"/>
            <a:ext cx="4018242" cy="523220"/>
          </a:xfrm>
          <a:prstGeom prst="rect">
            <a:avLst/>
          </a:prstGeom>
          <a:noFill/>
        </p:spPr>
        <p:txBody>
          <a:bodyPr wrap="square" rtlCol="0">
            <a:spAutoFit/>
          </a:bodyPr>
          <a:lstStyle/>
          <a:p>
            <a:r>
              <a:rPr lang="en-GB" sz="2800" dirty="0">
                <a:latin typeface="Bebas Neue Regular"/>
                <a:cs typeface="Open Sans" panose="020B0606030504020204" pitchFamily="34" charset="0"/>
              </a:rPr>
              <a:t>Toch </a:t>
            </a:r>
            <a:r>
              <a:rPr lang="nl-NL" sz="2800" dirty="0">
                <a:latin typeface="Bebas Neue Regular"/>
                <a:cs typeface="Open Sans" panose="020B0606030504020204" pitchFamily="34" charset="0"/>
              </a:rPr>
              <a:t>erin</a:t>
            </a:r>
            <a:r>
              <a:rPr lang="en-GB" sz="2800" dirty="0">
                <a:latin typeface="Bebas Neue Regular"/>
                <a:cs typeface="Open Sans" panose="020B0606030504020204" pitchFamily="34" charset="0"/>
              </a:rPr>
              <a:t> </a:t>
            </a:r>
            <a:r>
              <a:rPr lang="nl-NL" sz="2800" dirty="0">
                <a:latin typeface="Bebas Neue Regular"/>
                <a:cs typeface="Open Sans" panose="020B0606030504020204" pitchFamily="34" charset="0"/>
              </a:rPr>
              <a:t>getrapt</a:t>
            </a:r>
            <a:r>
              <a:rPr lang="en-GB" sz="2800" dirty="0">
                <a:latin typeface="Bebas Neue Regular"/>
                <a:cs typeface="Open Sans" panose="020B0606030504020204" pitchFamily="34" charset="0"/>
              </a:rPr>
              <a:t>?</a:t>
            </a:r>
            <a:endParaRPr lang="nl-NL" sz="2800" dirty="0">
              <a:latin typeface="Bebas Neue Regular"/>
              <a:cs typeface="Open Sans" panose="020B0606030504020204" pitchFamily="34" charset="0"/>
            </a:endParaRP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1454975" y="824154"/>
            <a:ext cx="45719" cy="22598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504585" y="1375491"/>
            <a:ext cx="3310466" cy="28404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buNone/>
            </a:pPr>
            <a:r>
              <a:rPr lang="en-GB"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Meld het dan </a:t>
            </a: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bij de politie</a:t>
            </a:r>
          </a:p>
          <a:p>
            <a:pPr marL="0" indent="0">
              <a:lnSpc>
                <a:spcPct val="100000"/>
              </a:lnSpc>
              <a:buNone/>
            </a:pPr>
            <a:r>
              <a:rPr lang="en-GB"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Neem contact op met de bank</a:t>
            </a:r>
          </a:p>
          <a:p>
            <a:pPr marL="0" indent="0">
              <a:lnSpc>
                <a:spcPct val="100000"/>
              </a:lnSpc>
              <a:buNone/>
            </a:pPr>
            <a:r>
              <a:rPr lang="nl-NL"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Verander je wachtwoorden</a:t>
            </a: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11">
            <a:extLst>
              <a:ext uri="{FF2B5EF4-FFF2-40B4-BE49-F238E27FC236}">
                <a16:creationId xmlns:a16="http://schemas.microsoft.com/office/drawing/2014/main" id="{614E8621-82C3-4B67-8A99-1791553A90B2}"/>
              </a:ext>
            </a:extLst>
          </p:cNvPr>
          <p:cNvSpPr/>
          <p:nvPr/>
        </p:nvSpPr>
        <p:spPr>
          <a:xfrm>
            <a:off x="221144" y="233502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C3CFFAC-012F-4543-AE64-C5903D1FFA9F}"/>
              </a:ext>
            </a:extLst>
          </p:cNvPr>
          <p:cNvSpPr/>
          <p:nvPr/>
        </p:nvSpPr>
        <p:spPr>
          <a:xfrm>
            <a:off x="219058" y="27337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1">
            <a:extLst>
              <a:ext uri="{FF2B5EF4-FFF2-40B4-BE49-F238E27FC236}">
                <a16:creationId xmlns:a16="http://schemas.microsoft.com/office/drawing/2014/main" id="{A586C732-88F9-42F7-8F09-639E7F46A39B}"/>
              </a:ext>
            </a:extLst>
          </p:cNvPr>
          <p:cNvSpPr/>
          <p:nvPr/>
        </p:nvSpPr>
        <p:spPr>
          <a:xfrm>
            <a:off x="224324" y="315111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Afbeelding 13" descr="Afbeelding met tekst, persoon, computer, elektronica&#10;&#10;Automatisch gegenereerde beschrijving">
            <a:extLst>
              <a:ext uri="{FF2B5EF4-FFF2-40B4-BE49-F238E27FC236}">
                <a16:creationId xmlns:a16="http://schemas.microsoft.com/office/drawing/2014/main" id="{E35A0013-B9F6-4908-B406-FD8B9E3DAA19}"/>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p:blipFill>
        <p:spPr>
          <a:xfrm>
            <a:off x="4053745" y="0"/>
            <a:ext cx="5090255" cy="5143500"/>
          </a:xfrm>
          <a:prstGeom prst="rect">
            <a:avLst/>
          </a:prstGeom>
        </p:spPr>
      </p:pic>
    </p:spTree>
    <p:extLst>
      <p:ext uri="{BB962C8B-B14F-4D97-AF65-F5344CB8AC3E}">
        <p14:creationId xmlns:p14="http://schemas.microsoft.com/office/powerpoint/2010/main" val="324440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65891" y="709401"/>
            <a:ext cx="4018242" cy="523220"/>
          </a:xfrm>
          <a:prstGeom prst="rect">
            <a:avLst/>
          </a:prstGeom>
          <a:noFill/>
        </p:spPr>
        <p:txBody>
          <a:bodyPr wrap="square" lIns="91440" tIns="45720" rIns="91440" bIns="45720" rtlCol="0" anchor="t">
            <a:spAutoFit/>
          </a:bodyPr>
          <a:lstStyle/>
          <a:p>
            <a:r>
              <a:rPr lang="en-GB" sz="2800" dirty="0">
                <a:latin typeface="Bebas Neue Regular"/>
                <a:cs typeface="Open Sans"/>
              </a:rPr>
              <a:t>Shame sexting | Sextortion</a:t>
            </a:r>
            <a:endParaRPr lang="nl-NL" sz="2800" dirty="0">
              <a:latin typeface="Bebas Neue Regular"/>
              <a:cs typeface="Open Sans"/>
            </a:endParaRP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1979908" y="-448583"/>
            <a:ext cx="45719" cy="330966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265892" y="1375493"/>
            <a:ext cx="4018242" cy="28404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GB" sz="1600" b="1" dirty="0">
                <a:solidFill>
                  <a:schemeClr val="tx1"/>
                </a:solidFill>
                <a:latin typeface="Open Sans"/>
                <a:ea typeface="Open Sans"/>
                <a:cs typeface="Open Sans"/>
              </a:rPr>
              <a:t>Shame sexting</a:t>
            </a:r>
            <a:r>
              <a:rPr lang="en-GB" sz="1600" dirty="0">
                <a:solidFill>
                  <a:schemeClr val="tx1"/>
                </a:solidFill>
                <a:latin typeface="Open Sans"/>
                <a:ea typeface="Open Sans"/>
                <a:cs typeface="Open Sans"/>
              </a:rPr>
              <a:t> </a:t>
            </a:r>
            <a:r>
              <a:rPr lang="nl-NL" sz="1600" dirty="0">
                <a:solidFill>
                  <a:schemeClr val="tx1"/>
                </a:solidFill>
                <a:latin typeface="Open Sans"/>
                <a:ea typeface="Open Sans"/>
                <a:cs typeface="Open Sans"/>
              </a:rPr>
              <a:t>is het ongewenst verspreiden van intiem materiaal.</a:t>
            </a:r>
          </a:p>
          <a:p>
            <a:pPr marL="0" indent="0">
              <a:buNone/>
            </a:pPr>
            <a:r>
              <a:rPr lang="nl-NL" sz="16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Sextortion</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is afpersing met een seksueel getinte foto of video.</a:t>
            </a:r>
          </a:p>
          <a:p>
            <a:pPr marL="0" indent="0">
              <a:buNone/>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Deze vormen van cybercriminaliteit hebben veel emotionele of psychische schade als gevolg.</a:t>
            </a:r>
          </a:p>
        </p:txBody>
      </p:sp>
      <p:pic>
        <p:nvPicPr>
          <p:cNvPr id="12" name="Afbeelding 11" descr="Afbeelding met persoon, binnen, bed, hand&#10;&#10;Automatisch gegenereerde beschrijving">
            <a:extLst>
              <a:ext uri="{FF2B5EF4-FFF2-40B4-BE49-F238E27FC236}">
                <a16:creationId xmlns:a16="http://schemas.microsoft.com/office/drawing/2014/main" id="{BD11E3FC-AD87-47D1-912D-CFE35DD52983}"/>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13000"/>
                    </a14:imgEffect>
                  </a14:imgLayer>
                </a14:imgProps>
              </a:ext>
              <a:ext uri="{28A0092B-C50C-407E-A947-70E740481C1C}">
                <a14:useLocalDpi xmlns:a14="http://schemas.microsoft.com/office/drawing/2010/main"/>
              </a:ext>
            </a:extLst>
          </a:blip>
          <a:srcRect/>
          <a:stretch/>
        </p:blipFill>
        <p:spPr>
          <a:xfrm>
            <a:off x="4530404" y="0"/>
            <a:ext cx="4613596" cy="5143500"/>
          </a:xfrm>
          <a:prstGeom prst="rect">
            <a:avLst/>
          </a:prstGeom>
        </p:spPr>
      </p:pic>
    </p:spTree>
    <p:extLst>
      <p:ext uri="{BB962C8B-B14F-4D97-AF65-F5344CB8AC3E}">
        <p14:creationId xmlns:p14="http://schemas.microsoft.com/office/powerpoint/2010/main" val="296923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18922" y="423693"/>
            <a:ext cx="5127584" cy="954107"/>
          </a:xfrm>
          <a:prstGeom prst="rect">
            <a:avLst/>
          </a:prstGeom>
          <a:noFill/>
        </p:spPr>
        <p:txBody>
          <a:bodyPr wrap="square" rtlCol="0">
            <a:spAutoFit/>
          </a:bodyPr>
          <a:lstStyle/>
          <a:p>
            <a:pPr algn="ctr"/>
            <a:r>
              <a:rPr lang="nl-NL" sz="2800" b="1" dirty="0">
                <a:solidFill>
                  <a:srgbClr val="FCD300"/>
                </a:solidFill>
                <a:latin typeface="Open Sans"/>
                <a:cs typeface="Open Sans"/>
              </a:rPr>
              <a:t>Video: RTL Nieuws - </a:t>
            </a:r>
            <a:r>
              <a:rPr lang="nl-NL" sz="2800" b="1" i="0" dirty="0">
                <a:solidFill>
                  <a:srgbClr val="0F0F0F"/>
                </a:solidFill>
                <a:effectLst/>
                <a:latin typeface="YouTube Sans"/>
              </a:rPr>
              <a:t>Floor was slachtoffer van </a:t>
            </a:r>
            <a:r>
              <a:rPr lang="nl-NL" sz="2800" b="1" i="0" dirty="0" err="1">
                <a:solidFill>
                  <a:srgbClr val="0F0F0F"/>
                </a:solidFill>
                <a:effectLst/>
                <a:latin typeface="YouTube Sans"/>
              </a:rPr>
              <a:t>sexting</a:t>
            </a:r>
            <a:endParaRPr lang="nl-NL" sz="2800" b="1" dirty="0">
              <a:latin typeface="Open Sans"/>
              <a:cs typeface="Open Sans"/>
            </a:endParaRP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33" y="4477796"/>
            <a:ext cx="4183133" cy="369332"/>
          </a:xfrm>
          <a:prstGeom prst="rect">
            <a:avLst/>
          </a:prstGeom>
          <a:noFill/>
        </p:spPr>
        <p:txBody>
          <a:bodyPr wrap="none" rtlCol="0">
            <a:spAutoFit/>
          </a:bodyPr>
          <a:lstStyle/>
          <a:p>
            <a:r>
              <a:rPr lang="nl-NL" i="1" dirty="0"/>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567" y="490919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0" y="19373"/>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6" name="Afbeelding 5">
            <a:hlinkClick r:id="rId4"/>
            <a:extLst>
              <a:ext uri="{FF2B5EF4-FFF2-40B4-BE49-F238E27FC236}">
                <a16:creationId xmlns:a16="http://schemas.microsoft.com/office/drawing/2014/main" id="{EB239544-5774-4AE3-A957-41817BE49EF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75596" y="1467321"/>
            <a:ext cx="5192805" cy="2920953"/>
          </a:xfrm>
          <a:prstGeom prst="rect">
            <a:avLst/>
          </a:prstGeom>
        </p:spPr>
      </p:pic>
    </p:spTree>
    <p:extLst>
      <p:ext uri="{BB962C8B-B14F-4D97-AF65-F5344CB8AC3E}">
        <p14:creationId xmlns:p14="http://schemas.microsoft.com/office/powerpoint/2010/main" val="2459260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105269" y="583732"/>
            <a:ext cx="4100770" cy="2496534"/>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6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Sexfakes</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is de term die wordt gebruikt voor seksueel getint materiaal dat gemaakt is met deepfake technologie. </a:t>
            </a:r>
          </a:p>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De beelden zijn dus gemanipuleerd waardoor gezichten zijn veranderd.</a:t>
            </a:r>
          </a:p>
          <a:p>
            <a:pPr marL="0" indent="0">
              <a:buNone/>
            </a:pP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Welmoed, een presentatrice, kwam erachter dat haar hoofd in video’s is gemonteerd, terwijl zij het niet was, kijk de serie voor meer info.</a:t>
            </a:r>
          </a:p>
        </p:txBody>
      </p:sp>
      <p:pic>
        <p:nvPicPr>
          <p:cNvPr id="5" name="Afbeelding 4" descr="Afbeelding met tekst, kleding, haarstukje&#10;&#10;Automatisch gegenereerde beschrijving">
            <a:extLst>
              <a:ext uri="{FF2B5EF4-FFF2-40B4-BE49-F238E27FC236}">
                <a16:creationId xmlns:a16="http://schemas.microsoft.com/office/drawing/2014/main" id="{69BF37CA-6316-48ED-B786-3EF09F9710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72811" y="498106"/>
            <a:ext cx="4505298" cy="2533282"/>
          </a:xfrm>
          <a:prstGeom prst="rect">
            <a:avLst/>
          </a:prstGeom>
        </p:spPr>
      </p:pic>
      <p:sp>
        <p:nvSpPr>
          <p:cNvPr id="13" name="Rectangle 22">
            <a:extLst>
              <a:ext uri="{FF2B5EF4-FFF2-40B4-BE49-F238E27FC236}">
                <a16:creationId xmlns:a16="http://schemas.microsoft.com/office/drawing/2014/main" id="{B8AE4862-5000-48CE-9D32-AF3AF2D5D52D}"/>
              </a:ext>
            </a:extLst>
          </p:cNvPr>
          <p:cNvSpPr/>
          <p:nvPr/>
        </p:nvSpPr>
        <p:spPr>
          <a:xfrm>
            <a:off x="1" y="3358102"/>
            <a:ext cx="9144000" cy="1287292"/>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2800" b="1" dirty="0" err="1"/>
              <a:t>Kijktip</a:t>
            </a:r>
            <a:r>
              <a:rPr lang="nl-NL" sz="2800" b="1" dirty="0"/>
              <a:t>: Welmoed en de </a:t>
            </a:r>
            <a:r>
              <a:rPr lang="nl-NL" sz="2800" b="1" dirty="0" err="1"/>
              <a:t>sexfakes</a:t>
            </a:r>
            <a:endParaRPr lang="nl-NL" sz="2800" b="1" dirty="0"/>
          </a:p>
        </p:txBody>
      </p:sp>
    </p:spTree>
    <p:extLst>
      <p:ext uri="{BB962C8B-B14F-4D97-AF65-F5344CB8AC3E}">
        <p14:creationId xmlns:p14="http://schemas.microsoft.com/office/powerpoint/2010/main" val="2137832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0" y="0"/>
            <a:ext cx="2284295"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56292" y="328508"/>
            <a:ext cx="2352030" cy="2308324"/>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Portfolio-opdracht 9</a:t>
            </a:r>
          </a:p>
          <a:p>
            <a:pPr algn="ctr"/>
            <a:endParaRPr lang="nl-NL" sz="2400" b="1" spc="-75" dirty="0">
              <a:latin typeface="Open Sans" panose="020B0606030504020204" pitchFamily="34" charset="0"/>
              <a:ea typeface="Open Sans" panose="020B0606030504020204" pitchFamily="34" charset="0"/>
              <a:cs typeface="Open Sans" panose="020B0606030504020204" pitchFamily="34" charset="0"/>
            </a:endParaRPr>
          </a:p>
          <a:p>
            <a:pPr algn="ctr"/>
            <a:r>
              <a:rPr lang="nl-NL" sz="2400" b="1" dirty="0">
                <a:latin typeface="Open Sans" panose="020B0606030504020204" pitchFamily="34" charset="0"/>
                <a:ea typeface="Open Sans" panose="020B0606030504020204" pitchFamily="34" charset="0"/>
                <a:cs typeface="Open Sans" panose="020B0606030504020204" pitchFamily="34" charset="0"/>
              </a:rPr>
              <a:t>Hoe herken je een </a:t>
            </a:r>
            <a:r>
              <a:rPr lang="nl-NL" sz="2400" b="1" dirty="0" err="1">
                <a:latin typeface="Open Sans" panose="020B0606030504020204" pitchFamily="34" charset="0"/>
                <a:ea typeface="Open Sans" panose="020B0606030504020204" pitchFamily="34" charset="0"/>
                <a:cs typeface="Open Sans" panose="020B0606030504020204" pitchFamily="34" charset="0"/>
              </a:rPr>
              <a:t>phishingmail</a:t>
            </a:r>
            <a:r>
              <a:rPr lang="nl-NL" sz="2400" b="1" dirty="0">
                <a:latin typeface="Open Sans" panose="020B0606030504020204" pitchFamily="34" charset="0"/>
                <a:ea typeface="Open Sans" panose="020B0606030504020204" pitchFamily="34" charset="0"/>
                <a:cs typeface="Open Sans" panose="020B0606030504020204" pitchFamily="34" charset="0"/>
              </a:rPr>
              <a:t>?</a:t>
            </a:r>
          </a:p>
        </p:txBody>
      </p:sp>
      <p:sp>
        <p:nvSpPr>
          <p:cNvPr id="15" name="Rectangle 21">
            <a:extLst>
              <a:ext uri="{FF2B5EF4-FFF2-40B4-BE49-F238E27FC236}">
                <a16:creationId xmlns:a16="http://schemas.microsoft.com/office/drawing/2014/main" id="{DF06821E-8768-4327-A044-FD498CEBB027}"/>
              </a:ext>
            </a:extLst>
          </p:cNvPr>
          <p:cNvSpPr/>
          <p:nvPr/>
        </p:nvSpPr>
        <p:spPr>
          <a:xfrm flipV="1">
            <a:off x="533345" y="2862805"/>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3" name="Afbeelding 2">
            <a:extLst>
              <a:ext uri="{FF2B5EF4-FFF2-40B4-BE49-F238E27FC236}">
                <a16:creationId xmlns:a16="http://schemas.microsoft.com/office/drawing/2014/main" id="{B8FFD47A-CA64-4132-BA54-40B6FC7B23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6175" y="1131366"/>
            <a:ext cx="2795284" cy="2880767"/>
          </a:xfrm>
          <a:prstGeom prst="rect">
            <a:avLst/>
          </a:prstGeom>
          <a:ln>
            <a:solidFill>
              <a:schemeClr val="bg2"/>
            </a:solidFill>
          </a:ln>
        </p:spPr>
      </p:pic>
      <p:sp>
        <p:nvSpPr>
          <p:cNvPr id="12" name="Tijdelijke aanduiding voor inhoud 2">
            <a:extLst>
              <a:ext uri="{FF2B5EF4-FFF2-40B4-BE49-F238E27FC236}">
                <a16:creationId xmlns:a16="http://schemas.microsoft.com/office/drawing/2014/main" id="{16BAFF76-AD33-42E1-9C34-20BF031EB5C9}"/>
              </a:ext>
            </a:extLst>
          </p:cNvPr>
          <p:cNvSpPr txBox="1">
            <a:spLocks/>
          </p:cNvSpPr>
          <p:nvPr/>
        </p:nvSpPr>
        <p:spPr>
          <a:xfrm>
            <a:off x="2366435" y="536198"/>
            <a:ext cx="3657599" cy="407110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Ga naar itslearning, open het opdrachtenformulier en kijk naar opdracht 9 op pagina …</a:t>
            </a:r>
          </a:p>
          <a:p>
            <a:pPr marL="0" indent="0">
              <a:buNone/>
            </a:pPr>
            <a:endParaRPr lang="nl-NL" sz="105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Je ziet een voorbeeld van een </a:t>
            </a:r>
            <a:r>
              <a:rPr lang="nl-NL" sz="1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phishingmail</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en jij moet de fouten uit de email zien te herkennen.</a:t>
            </a:r>
          </a:p>
          <a:p>
            <a:pPr marL="0" indent="0">
              <a:buNone/>
            </a:pPr>
            <a:endParaRPr lang="nl-NL" sz="1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Noteer de antwoorden in je portfolio. Volgende les wordt de </a:t>
            </a:r>
            <a:r>
              <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rPr>
              <a:t>opdracht besproken.</a:t>
            </a: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Afbeelding 4" descr="Afbeelding met tekst&#10;&#10;Automatisch gegenereerde beschrijving">
            <a:extLst>
              <a:ext uri="{FF2B5EF4-FFF2-40B4-BE49-F238E27FC236}">
                <a16:creationId xmlns:a16="http://schemas.microsoft.com/office/drawing/2014/main" id="{44E140B2-C663-4792-8DFD-F614E02C3496}"/>
              </a:ext>
            </a:extLst>
          </p:cNvPr>
          <p:cNvPicPr>
            <a:picLocks noChangeAspect="1"/>
          </p:cNvPicPr>
          <p:nvPr/>
        </p:nvPicPr>
        <p:blipFill>
          <a:blip r:embed="rId5" cstate="screen">
            <a:alphaModFix amt="54000"/>
            <a:extLst>
              <a:ext uri="{28A0092B-C50C-407E-A947-70E740481C1C}">
                <a14:useLocalDpi xmlns:a14="http://schemas.microsoft.com/office/drawing/2010/main"/>
              </a:ext>
            </a:extLst>
          </a:blip>
          <a:stretch>
            <a:fillRect/>
          </a:stretch>
        </p:blipFill>
        <p:spPr>
          <a:xfrm>
            <a:off x="-16934" y="3601718"/>
            <a:ext cx="2312672" cy="1541781"/>
          </a:xfrm>
          <a:prstGeom prst="rect">
            <a:avLst/>
          </a:prstGeom>
        </p:spPr>
      </p:pic>
    </p:spTree>
    <p:extLst>
      <p:ext uri="{BB962C8B-B14F-4D97-AF65-F5344CB8AC3E}">
        <p14:creationId xmlns:p14="http://schemas.microsoft.com/office/powerpoint/2010/main" val="17953208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2" name="TextBox 1"/>
          <p:cNvSpPr txBox="1"/>
          <p:nvPr/>
        </p:nvSpPr>
        <p:spPr>
          <a:xfrm>
            <a:off x="530278" y="1898625"/>
            <a:ext cx="4173597" cy="339837"/>
          </a:xfrm>
          <a:prstGeom prst="rect">
            <a:avLst/>
          </a:prstGeom>
          <a:noFill/>
        </p:spPr>
        <p:txBody>
          <a:bodyPr wrap="square" rtlCol="0">
            <a:spAutoFit/>
          </a:bodyPr>
          <a:lstStyle/>
          <a:p>
            <a:pPr>
              <a:lnSpc>
                <a:spcPct val="150000"/>
              </a:lnSpc>
            </a:pPr>
            <a:r>
              <a:rPr lang="nl-NL" sz="1200" b="1" dirty="0">
                <a:latin typeface="Open Sans"/>
                <a:cs typeface="Open Sans"/>
              </a:rPr>
              <a:t>wat de definitie van cybercriminaliteit is;</a:t>
            </a:r>
            <a:endParaRPr lang="nl-NL" sz="1200" dirty="0">
              <a:latin typeface="Open Sans"/>
              <a:cs typeface="Open Sans"/>
            </a:endParaRPr>
          </a:p>
        </p:txBody>
      </p:sp>
      <p:sp>
        <p:nvSpPr>
          <p:cNvPr id="11" name="TextBox 10"/>
          <p:cNvSpPr txBox="1"/>
          <p:nvPr/>
        </p:nvSpPr>
        <p:spPr>
          <a:xfrm>
            <a:off x="557976" y="2830394"/>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wat phishing is;</a:t>
            </a:r>
            <a:endParaRPr lang="nl-NL" sz="1200" dirty="0">
              <a:latin typeface="Open Sans"/>
              <a:cs typeface="Open Sans"/>
            </a:endParaRPr>
          </a:p>
        </p:txBody>
      </p:sp>
      <p:sp>
        <p:nvSpPr>
          <p:cNvPr id="16" name="Rectangle 15"/>
          <p:cNvSpPr/>
          <p:nvPr/>
        </p:nvSpPr>
        <p:spPr>
          <a:xfrm rot="16200000" flipH="1">
            <a:off x="1890207" y="492729"/>
            <a:ext cx="46316" cy="262866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05112" y="203215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2224" y="2488533"/>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01401" y="2970139"/>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545487" y="2337659"/>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welke schade cybercriminaliteit aanricht;</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4738" y="343686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Afbeelding 3" descr="Afbeelding met persoon, mobiele telefoon, telefoon&#10;&#10;Automatisch gegenereerde beschrijving">
            <a:extLst>
              <a:ext uri="{FF2B5EF4-FFF2-40B4-BE49-F238E27FC236}">
                <a16:creationId xmlns:a16="http://schemas.microsoft.com/office/drawing/2014/main" id="{5E820432-E304-49E4-924A-0B5968D419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70402" y="0"/>
            <a:ext cx="4173597" cy="5143500"/>
          </a:xfrm>
          <a:prstGeom prst="rect">
            <a:avLst/>
          </a:prstGeom>
        </p:spPr>
      </p:pic>
      <p:sp>
        <p:nvSpPr>
          <p:cNvPr id="28" name="TextBox 10">
            <a:extLst>
              <a:ext uri="{FF2B5EF4-FFF2-40B4-BE49-F238E27FC236}">
                <a16:creationId xmlns:a16="http://schemas.microsoft.com/office/drawing/2014/main" id="{E58C246C-648E-49D4-B7F7-AD2FF08013B9}"/>
              </a:ext>
            </a:extLst>
          </p:cNvPr>
          <p:cNvSpPr txBox="1"/>
          <p:nvPr/>
        </p:nvSpPr>
        <p:spPr>
          <a:xfrm>
            <a:off x="545488" y="3284955"/>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wat </a:t>
            </a:r>
            <a:r>
              <a:rPr lang="nl-NL" sz="1200" b="1" dirty="0" err="1">
                <a:latin typeface="Open Sans"/>
                <a:cs typeface="Open Sans"/>
              </a:rPr>
              <a:t>shame</a:t>
            </a:r>
            <a:r>
              <a:rPr lang="nl-NL" sz="1200" b="1" dirty="0">
                <a:latin typeface="Open Sans"/>
                <a:cs typeface="Open Sans"/>
              </a:rPr>
              <a:t> </a:t>
            </a:r>
            <a:r>
              <a:rPr lang="nl-NL" sz="1200" b="1" dirty="0" err="1">
                <a:latin typeface="Open Sans"/>
                <a:cs typeface="Open Sans"/>
              </a:rPr>
              <a:t>sexting</a:t>
            </a:r>
            <a:r>
              <a:rPr lang="nl-NL" sz="1200" b="1" dirty="0">
                <a:latin typeface="Open Sans"/>
                <a:cs typeface="Open Sans"/>
              </a:rPr>
              <a:t> en </a:t>
            </a:r>
            <a:r>
              <a:rPr lang="nl-NL" sz="1200" b="1" dirty="0" err="1">
                <a:latin typeface="Open Sans"/>
                <a:cs typeface="Open Sans"/>
              </a:rPr>
              <a:t>sextortion</a:t>
            </a:r>
            <a:r>
              <a:rPr lang="nl-NL" sz="1200" b="1" dirty="0">
                <a:latin typeface="Open Sans"/>
                <a:cs typeface="Open Sans"/>
              </a:rPr>
              <a:t> is.</a:t>
            </a:r>
            <a:endParaRPr lang="nl-NL" sz="1200" dirty="0">
              <a:latin typeface="Open Sans"/>
              <a:cs typeface="Open Sans"/>
            </a:endParaRPr>
          </a:p>
        </p:txBody>
      </p:sp>
      <p:sp>
        <p:nvSpPr>
          <p:cNvPr id="18" name="Tekstvak 17">
            <a:extLst>
              <a:ext uri="{FF2B5EF4-FFF2-40B4-BE49-F238E27FC236}">
                <a16:creationId xmlns:a16="http://schemas.microsoft.com/office/drawing/2014/main" id="{300EE6FA-122A-4CA9-B183-74C9829DC6DE}"/>
              </a:ext>
            </a:extLst>
          </p:cNvPr>
          <p:cNvSpPr txBox="1"/>
          <p:nvPr/>
        </p:nvSpPr>
        <p:spPr>
          <a:xfrm>
            <a:off x="587082" y="1430096"/>
            <a:ext cx="2549373" cy="369332"/>
          </a:xfrm>
          <a:prstGeom prst="rect">
            <a:avLst/>
          </a:prstGeom>
          <a:noFill/>
        </p:spPr>
        <p:txBody>
          <a:bodyPr wrap="square">
            <a:spAutoFit/>
          </a:bodyPr>
          <a:lstStyle/>
          <a:p>
            <a:r>
              <a:rPr lang="nl-NL" dirty="0">
                <a:solidFill>
                  <a:schemeClr val="tx1">
                    <a:lumMod val="65000"/>
                    <a:lumOff val="35000"/>
                  </a:schemeClr>
                </a:solidFill>
                <a:latin typeface="Bebas Neue Book"/>
                <a:cs typeface="Bebas Neue Regular"/>
              </a:rPr>
              <a:t>Nu weet jij</a:t>
            </a:r>
          </a:p>
        </p:txBody>
      </p:sp>
    </p:spTree>
    <p:extLst>
      <p:ext uri="{BB962C8B-B14F-4D97-AF65-F5344CB8AC3E}">
        <p14:creationId xmlns:p14="http://schemas.microsoft.com/office/powerpoint/2010/main" val="3671270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p:bldP spid="16" grpId="0" animBg="1"/>
      <p:bldP spid="25" grpId="0" animBg="1"/>
      <p:bldP spid="22" grpId="0" animBg="1"/>
      <p:bldP spid="23" grpId="0" animBg="1"/>
      <p:bldP spid="26" grpId="0" animBg="1"/>
      <p:bldP spid="20" grpId="0"/>
      <p:bldP spid="27" grpId="0" animBg="1"/>
      <p:bldP spid="28"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695" y="2056797"/>
            <a:ext cx="2913132" cy="2468880"/>
          </a:xfrm>
          <a:prstGeom prst="rect">
            <a:avLst/>
          </a:prstGeom>
        </p:spPr>
      </p:pic>
      <p:sp>
        <p:nvSpPr>
          <p:cNvPr id="8"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5637" y="2056797"/>
            <a:ext cx="3604204" cy="2468880"/>
          </a:xfrm>
          <a:prstGeom prst="rect">
            <a:avLst/>
          </a:prstGeom>
        </p:spPr>
      </p:pic>
      <p:sp>
        <p:nvSpPr>
          <p:cNvPr id="12" name="Tekstvak 11">
            <a:extLst>
              <a:ext uri="{FF2B5EF4-FFF2-40B4-BE49-F238E27FC236}">
                <a16:creationId xmlns:a16="http://schemas.microsoft.com/office/drawing/2014/main" id="{56C0713C-85C0-412B-8A3A-6F8C04E4DB98}"/>
              </a:ext>
            </a:extLst>
          </p:cNvPr>
          <p:cNvSpPr txBox="1"/>
          <p:nvPr/>
        </p:nvSpPr>
        <p:spPr>
          <a:xfrm>
            <a:off x="554646" y="184574"/>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a:t>EINDE LES</a:t>
            </a:r>
          </a:p>
          <a:p>
            <a:pPr algn="ctr" defTabSz="914400">
              <a:lnSpc>
                <a:spcPct val="90000"/>
              </a:lnSpc>
              <a:spcAft>
                <a:spcPts val="600"/>
              </a:spcAft>
            </a:pPr>
            <a:r>
              <a:rPr lang="nl-NL" sz="1500"/>
              <a:t>Deze les valt onder de Creative </a:t>
            </a:r>
            <a:r>
              <a:rPr lang="nl-NL" sz="1500" err="1"/>
              <a:t>Commons</a:t>
            </a:r>
            <a:r>
              <a:rPr lang="nl-NL" sz="1500"/>
              <a:t> regelgeving. De les mag worden gedeeld en aangepast voor non-commerciële doeleinden.</a:t>
            </a:r>
          </a:p>
          <a:p>
            <a:pPr algn="ctr" defTabSz="914400">
              <a:lnSpc>
                <a:spcPct val="90000"/>
              </a:lnSpc>
              <a:spcAft>
                <a:spcPts val="600"/>
              </a:spcAft>
            </a:pPr>
            <a:endParaRPr lang="en-US" sz="1500"/>
          </a:p>
          <a:p>
            <a:pPr algn="ctr" defTabSz="914400">
              <a:lnSpc>
                <a:spcPct val="90000"/>
              </a:lnSpc>
              <a:spcAft>
                <a:spcPts val="600"/>
              </a:spcAft>
            </a:pPr>
            <a:r>
              <a:rPr lang="en-GB" sz="1600">
                <a:solidFill>
                  <a:srgbClr val="FCD300"/>
                </a:solidFill>
                <a:hlinkClick r:id="rId6">
                  <a:extLst>
                    <a:ext uri="{A12FA001-AC4F-418D-AE19-62706E023703}">
                      <ahyp:hlinkClr xmlns:ahyp="http://schemas.microsoft.com/office/drawing/2018/hyperlinkcolor" val="tx"/>
                    </a:ext>
                  </a:extLst>
                </a:hlinkClick>
              </a:rPr>
              <a:t>https://creativecommons.org/licenses/by-nc-sa/4.0/legalcode.nl</a:t>
            </a:r>
            <a:endParaRPr lang="en-GB" sz="1600">
              <a:solidFill>
                <a:srgbClr val="FCD300"/>
              </a:solidFill>
            </a:endParaRPr>
          </a:p>
        </p:txBody>
      </p:sp>
    </p:spTree>
    <p:extLst>
      <p:ext uri="{BB962C8B-B14F-4D97-AF65-F5344CB8AC3E}">
        <p14:creationId xmlns:p14="http://schemas.microsoft.com/office/powerpoint/2010/main" val="351832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2040263"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7353" y="2236842"/>
            <a:ext cx="1985553"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508300" y="2652788"/>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2493853" y="504838"/>
            <a:ext cx="5510303" cy="4133824"/>
          </a:xfrm>
          <a:prstGeom prst="rect">
            <a:avLst/>
          </a:prstGeom>
          <a:noFill/>
        </p:spPr>
        <p:txBody>
          <a:bodyPr wrap="square" lIns="91440" tIns="45720" rIns="91440" bIns="45720" anchor="t">
            <a:spAutoFit/>
          </a:bodyPr>
          <a:lstStyle/>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Terugblik </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Begrip cybercriminaliteit</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De cijfers en gevolgen </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Phishing</a:t>
            </a:r>
          </a:p>
          <a:p>
            <a:pPr marL="285750" indent="-285750">
              <a:lnSpc>
                <a:spcPct val="250000"/>
              </a:lnSpc>
              <a:buClr>
                <a:srgbClr val="FCD300"/>
              </a:buClr>
              <a:buFont typeface="Arial" panose="020B0604020202020204" pitchFamily="34" charset="0"/>
              <a:buChar char="•"/>
            </a:pPr>
            <a:r>
              <a:rPr lang="nl-NL" dirty="0" err="1">
                <a:latin typeface="Open Sans" panose="020B0606030504020204" pitchFamily="34" charset="0"/>
                <a:ea typeface="Open Sans" panose="020B0606030504020204" pitchFamily="34" charset="0"/>
                <a:cs typeface="Open Sans" panose="020B0606030504020204" pitchFamily="34" charset="0"/>
              </a:rPr>
              <a:t>Shame</a:t>
            </a:r>
            <a:r>
              <a:rPr lang="nl-NL" dirty="0">
                <a:latin typeface="Open Sans" panose="020B0606030504020204" pitchFamily="34" charset="0"/>
                <a:ea typeface="Open Sans" panose="020B0606030504020204" pitchFamily="34" charset="0"/>
                <a:cs typeface="Open Sans" panose="020B0606030504020204" pitchFamily="34" charset="0"/>
              </a:rPr>
              <a:t> </a:t>
            </a:r>
            <a:r>
              <a:rPr lang="nl-NL" dirty="0" err="1">
                <a:latin typeface="Open Sans" panose="020B0606030504020204" pitchFamily="34" charset="0"/>
                <a:ea typeface="Open Sans" panose="020B0606030504020204" pitchFamily="34" charset="0"/>
                <a:cs typeface="Open Sans" panose="020B0606030504020204" pitchFamily="34" charset="0"/>
              </a:rPr>
              <a:t>sexting</a:t>
            </a:r>
            <a:r>
              <a:rPr lang="nl-NL" dirty="0">
                <a:latin typeface="Open Sans" panose="020B0606030504020204" pitchFamily="34" charset="0"/>
                <a:ea typeface="Open Sans" panose="020B0606030504020204" pitchFamily="34" charset="0"/>
                <a:cs typeface="Open Sans" panose="020B0606030504020204" pitchFamily="34" charset="0"/>
              </a:rPr>
              <a:t> en </a:t>
            </a:r>
            <a:r>
              <a:rPr lang="nl-NL" dirty="0" err="1">
                <a:latin typeface="Open Sans" panose="020B0606030504020204" pitchFamily="34" charset="0"/>
                <a:ea typeface="Open Sans" panose="020B0606030504020204" pitchFamily="34" charset="0"/>
                <a:cs typeface="Open Sans" panose="020B0606030504020204" pitchFamily="34" charset="0"/>
              </a:rPr>
              <a:t>sextortion</a:t>
            </a:r>
            <a:endParaRPr lang="nl-NL" dirty="0">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Portfolio-opdracht</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788522" cy="514350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98516" y="2094120"/>
            <a:ext cx="1985553" cy="461665"/>
          </a:xfrm>
          <a:prstGeom prst="rect">
            <a:avLst/>
          </a:prstGeom>
          <a:noFill/>
        </p:spPr>
        <p:txBody>
          <a:bodyPr wrap="square" rtlCol="0">
            <a:spAutoFit/>
          </a:bodyPr>
          <a:lstStyle/>
          <a:p>
            <a:pPr algn="ctr"/>
            <a:r>
              <a:rPr lang="nl-NL"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Terugblik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379046" y="2587716"/>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a:hlinkClick r:id="rId4"/>
            <a:extLst>
              <a:ext uri="{FF2B5EF4-FFF2-40B4-BE49-F238E27FC236}">
                <a16:creationId xmlns:a16="http://schemas.microsoft.com/office/drawing/2014/main" id="{9FB072A8-22E6-49B3-977F-166FE3A737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75870" y="661631"/>
            <a:ext cx="6564636" cy="3692608"/>
          </a:xfrm>
          <a:prstGeom prst="rect">
            <a:avLst/>
          </a:prstGeom>
        </p:spPr>
      </p:pic>
      <p:sp>
        <p:nvSpPr>
          <p:cNvPr id="9" name="Tekstvak 8">
            <a:extLst>
              <a:ext uri="{FF2B5EF4-FFF2-40B4-BE49-F238E27FC236}">
                <a16:creationId xmlns:a16="http://schemas.microsoft.com/office/drawing/2014/main" id="{DFE5B756-1DEE-44C4-872B-843FD7368CAA}"/>
              </a:ext>
            </a:extLst>
          </p:cNvPr>
          <p:cNvSpPr txBox="1"/>
          <p:nvPr/>
        </p:nvSpPr>
        <p:spPr>
          <a:xfrm>
            <a:off x="4022834" y="4388378"/>
            <a:ext cx="3287310" cy="307777"/>
          </a:xfrm>
          <a:prstGeom prst="rect">
            <a:avLst/>
          </a:prstGeom>
          <a:noFill/>
        </p:spPr>
        <p:txBody>
          <a:bodyPr wrap="none" rtlCol="0">
            <a:spAutoFit/>
          </a:bodyPr>
          <a:lstStyle/>
          <a:p>
            <a:r>
              <a:rPr lang="nl-NL" sz="1400" i="1" dirty="0"/>
              <a:t>Klik op de afbeelding voor weergave video.</a:t>
            </a:r>
          </a:p>
        </p:txBody>
      </p:sp>
    </p:spTree>
    <p:extLst>
      <p:ext uri="{BB962C8B-B14F-4D97-AF65-F5344CB8AC3E}">
        <p14:creationId xmlns:p14="http://schemas.microsoft.com/office/powerpoint/2010/main" val="19763198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473" y="0"/>
            <a:ext cx="1788522" cy="514350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98516" y="1736798"/>
            <a:ext cx="1985553" cy="1200329"/>
          </a:xfrm>
          <a:prstGeom prst="rect">
            <a:avLst/>
          </a:prstGeom>
          <a:noFill/>
        </p:spPr>
        <p:txBody>
          <a:bodyPr wrap="square" rtlCol="0">
            <a:spAutoFit/>
          </a:bodyPr>
          <a:lstStyle/>
          <a:p>
            <a:pPr algn="ctr"/>
            <a:r>
              <a:rPr lang="nl-NL"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Deepfake </a:t>
            </a:r>
          </a:p>
          <a:p>
            <a:pPr algn="ctr"/>
            <a:r>
              <a:rPr lang="nl-NL"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versus</a:t>
            </a:r>
          </a:p>
          <a:p>
            <a:pPr algn="ctr"/>
            <a:r>
              <a:rPr lang="nl-NL"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origineel</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363193" y="2937127"/>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3" name="Afbeelding 2">
            <a:hlinkClick r:id="rId4"/>
            <a:extLst>
              <a:ext uri="{FF2B5EF4-FFF2-40B4-BE49-F238E27FC236}">
                <a16:creationId xmlns:a16="http://schemas.microsoft.com/office/drawing/2014/main" id="{1BE2903D-7ECE-4672-B76D-12EA40F83D4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67568" y="723189"/>
            <a:ext cx="6515892" cy="3665189"/>
          </a:xfrm>
          <a:prstGeom prst="rect">
            <a:avLst/>
          </a:prstGeom>
        </p:spPr>
      </p:pic>
      <p:sp>
        <p:nvSpPr>
          <p:cNvPr id="9" name="Tekstvak 8">
            <a:extLst>
              <a:ext uri="{FF2B5EF4-FFF2-40B4-BE49-F238E27FC236}">
                <a16:creationId xmlns:a16="http://schemas.microsoft.com/office/drawing/2014/main" id="{A2C234F1-A354-4DC1-9835-90F19769340C}"/>
              </a:ext>
            </a:extLst>
          </p:cNvPr>
          <p:cNvSpPr txBox="1"/>
          <p:nvPr/>
        </p:nvSpPr>
        <p:spPr>
          <a:xfrm>
            <a:off x="4022834" y="4388378"/>
            <a:ext cx="3287310" cy="307777"/>
          </a:xfrm>
          <a:prstGeom prst="rect">
            <a:avLst/>
          </a:prstGeom>
          <a:noFill/>
        </p:spPr>
        <p:txBody>
          <a:bodyPr wrap="none" rtlCol="0">
            <a:spAutoFit/>
          </a:bodyPr>
          <a:lstStyle/>
          <a:p>
            <a:r>
              <a:rPr lang="nl-NL" sz="1400" i="1" dirty="0"/>
              <a:t>Klik op de afbeelding voor weergave video.</a:t>
            </a:r>
          </a:p>
        </p:txBody>
      </p:sp>
    </p:spTree>
    <p:extLst>
      <p:ext uri="{BB962C8B-B14F-4D97-AF65-F5344CB8AC3E}">
        <p14:creationId xmlns:p14="http://schemas.microsoft.com/office/powerpoint/2010/main" val="15198166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2" name="TextBox 1"/>
          <p:cNvSpPr txBox="1"/>
          <p:nvPr/>
        </p:nvSpPr>
        <p:spPr>
          <a:xfrm>
            <a:off x="530278" y="1898625"/>
            <a:ext cx="4173597" cy="339837"/>
          </a:xfrm>
          <a:prstGeom prst="rect">
            <a:avLst/>
          </a:prstGeom>
          <a:noFill/>
        </p:spPr>
        <p:txBody>
          <a:bodyPr wrap="square" rtlCol="0">
            <a:spAutoFit/>
          </a:bodyPr>
          <a:lstStyle/>
          <a:p>
            <a:pPr>
              <a:lnSpc>
                <a:spcPct val="150000"/>
              </a:lnSpc>
            </a:pPr>
            <a:r>
              <a:rPr lang="nl-NL" sz="1200" b="1" dirty="0">
                <a:latin typeface="Open Sans"/>
                <a:cs typeface="Open Sans"/>
              </a:rPr>
              <a:t> wat de definitie van cybercriminaliteit is;</a:t>
            </a:r>
            <a:endParaRPr lang="nl-NL" sz="1200" dirty="0">
              <a:latin typeface="Open Sans"/>
              <a:cs typeface="Open Sans"/>
            </a:endParaRPr>
          </a:p>
        </p:txBody>
      </p:sp>
      <p:sp>
        <p:nvSpPr>
          <p:cNvPr id="11" name="TextBox 10"/>
          <p:cNvSpPr txBox="1"/>
          <p:nvPr/>
        </p:nvSpPr>
        <p:spPr>
          <a:xfrm>
            <a:off x="557976" y="2830394"/>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wat phishing is;</a:t>
            </a:r>
            <a:endParaRPr lang="nl-NL" sz="1200" dirty="0">
              <a:latin typeface="Open Sans"/>
              <a:cs typeface="Open Sans"/>
            </a:endParaRPr>
          </a:p>
        </p:txBody>
      </p:sp>
      <p:sp>
        <p:nvSpPr>
          <p:cNvPr id="16" name="Rectangle 15"/>
          <p:cNvSpPr/>
          <p:nvPr/>
        </p:nvSpPr>
        <p:spPr>
          <a:xfrm rot="16200000">
            <a:off x="2128903" y="250072"/>
            <a:ext cx="45719" cy="310545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05112" y="203215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2224" y="2488533"/>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01401" y="2970139"/>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545487" y="2337659"/>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welke schade cybercriminaliteit aanricht;</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4738" y="3436864"/>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Afbeelding 3" descr="Afbeelding met persoon, mobiele telefoon, telefoon&#10;&#10;Automatisch gegenereerde beschrijving">
            <a:extLst>
              <a:ext uri="{FF2B5EF4-FFF2-40B4-BE49-F238E27FC236}">
                <a16:creationId xmlns:a16="http://schemas.microsoft.com/office/drawing/2014/main" id="{5E820432-E304-49E4-924A-0B5968D419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70402" y="0"/>
            <a:ext cx="4173597" cy="5143500"/>
          </a:xfrm>
          <a:prstGeom prst="rect">
            <a:avLst/>
          </a:prstGeom>
        </p:spPr>
      </p:pic>
      <p:sp>
        <p:nvSpPr>
          <p:cNvPr id="28" name="TextBox 10">
            <a:extLst>
              <a:ext uri="{FF2B5EF4-FFF2-40B4-BE49-F238E27FC236}">
                <a16:creationId xmlns:a16="http://schemas.microsoft.com/office/drawing/2014/main" id="{E58C246C-648E-49D4-B7F7-AD2FF08013B9}"/>
              </a:ext>
            </a:extLst>
          </p:cNvPr>
          <p:cNvSpPr txBox="1"/>
          <p:nvPr/>
        </p:nvSpPr>
        <p:spPr>
          <a:xfrm>
            <a:off x="545488" y="3284955"/>
            <a:ext cx="4520649" cy="339837"/>
          </a:xfrm>
          <a:prstGeom prst="rect">
            <a:avLst/>
          </a:prstGeom>
          <a:noFill/>
        </p:spPr>
        <p:txBody>
          <a:bodyPr wrap="square" rtlCol="0" anchor="ctr">
            <a:spAutoFit/>
          </a:bodyPr>
          <a:lstStyle/>
          <a:p>
            <a:pPr>
              <a:lnSpc>
                <a:spcPct val="150000"/>
              </a:lnSpc>
            </a:pPr>
            <a:r>
              <a:rPr lang="nl-NL" sz="1200" b="1" dirty="0">
                <a:latin typeface="Open Sans"/>
                <a:cs typeface="Open Sans"/>
              </a:rPr>
              <a:t>wat </a:t>
            </a:r>
            <a:r>
              <a:rPr lang="nl-NL" sz="1200" b="1" dirty="0" err="1">
                <a:latin typeface="Open Sans"/>
                <a:cs typeface="Open Sans"/>
              </a:rPr>
              <a:t>shame</a:t>
            </a:r>
            <a:r>
              <a:rPr lang="nl-NL" sz="1200" b="1" dirty="0">
                <a:latin typeface="Open Sans"/>
                <a:cs typeface="Open Sans"/>
              </a:rPr>
              <a:t> </a:t>
            </a:r>
            <a:r>
              <a:rPr lang="nl-NL" sz="1200" b="1" dirty="0" err="1">
                <a:latin typeface="Open Sans"/>
                <a:cs typeface="Open Sans"/>
              </a:rPr>
              <a:t>sexting</a:t>
            </a:r>
            <a:r>
              <a:rPr lang="nl-NL" sz="1200" b="1" dirty="0">
                <a:latin typeface="Open Sans"/>
                <a:cs typeface="Open Sans"/>
              </a:rPr>
              <a:t> en </a:t>
            </a:r>
            <a:r>
              <a:rPr lang="nl-NL" sz="1200" b="1" dirty="0" err="1">
                <a:latin typeface="Open Sans"/>
                <a:cs typeface="Open Sans"/>
              </a:rPr>
              <a:t>sextortion</a:t>
            </a:r>
            <a:r>
              <a:rPr lang="nl-NL" sz="1200" b="1" dirty="0">
                <a:latin typeface="Open Sans"/>
                <a:cs typeface="Open Sans"/>
              </a:rPr>
              <a:t> is.</a:t>
            </a:r>
            <a:endParaRPr lang="nl-NL" sz="1200" dirty="0">
              <a:latin typeface="Open Sans"/>
              <a:cs typeface="Open Sans"/>
            </a:endParaRPr>
          </a:p>
        </p:txBody>
      </p:sp>
      <p:sp>
        <p:nvSpPr>
          <p:cNvPr id="18" name="Tekstvak 17">
            <a:extLst>
              <a:ext uri="{FF2B5EF4-FFF2-40B4-BE49-F238E27FC236}">
                <a16:creationId xmlns:a16="http://schemas.microsoft.com/office/drawing/2014/main" id="{26EF7CEA-BCEF-4039-8152-CFB55606BFCD}"/>
              </a:ext>
            </a:extLst>
          </p:cNvPr>
          <p:cNvSpPr txBox="1"/>
          <p:nvPr/>
        </p:nvSpPr>
        <p:spPr>
          <a:xfrm>
            <a:off x="555638" y="1456327"/>
            <a:ext cx="3359870" cy="369332"/>
          </a:xfrm>
          <a:prstGeom prst="rect">
            <a:avLst/>
          </a:prstGeom>
          <a:noFill/>
        </p:spPr>
        <p:txBody>
          <a:bodyPr wrap="square">
            <a:spAutoFit/>
          </a:bodyPr>
          <a:lstStyle/>
          <a:p>
            <a:r>
              <a:rPr lang="nl-NL" dirty="0">
                <a:solidFill>
                  <a:schemeClr val="tx1">
                    <a:lumMod val="65000"/>
                    <a:lumOff val="35000"/>
                  </a:schemeClr>
                </a:solidFill>
                <a:latin typeface="Bebas Neue Book"/>
                <a:cs typeface="Bebas Neue Regular"/>
              </a:rPr>
              <a:t>Aan het einde van de les weet jij:</a:t>
            </a:r>
          </a:p>
        </p:txBody>
      </p:sp>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p:bldP spid="16" grpId="0" animBg="1"/>
      <p:bldP spid="25" grpId="0" animBg="1"/>
      <p:bldP spid="22" grpId="0" animBg="1"/>
      <p:bldP spid="23" grpId="0" animBg="1"/>
      <p:bldP spid="26" grpId="0" animBg="1"/>
      <p:bldP spid="20" grpId="0"/>
      <p:bldP spid="27" grpId="0" animBg="1"/>
      <p:bldP spid="28"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3607" y="1309793"/>
            <a:ext cx="5272667" cy="707886"/>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Definitie</a:t>
            </a:r>
          </a:p>
          <a:p>
            <a:pPr algn="ctr"/>
            <a:r>
              <a:rPr lang="nl-NL" sz="2000" dirty="0">
                <a:latin typeface="Bebas Neue Regular"/>
                <a:cs typeface="Open Sans" panose="020B0606030504020204" pitchFamily="34" charset="0"/>
              </a:rPr>
              <a:t>cybercrime | Cybercriminaliteit | computercriminaliteit </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426787" y="2288723"/>
            <a:ext cx="4666308" cy="1536598"/>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r>
              <a:rPr lang="nl-NL" dirty="0">
                <a:solidFill>
                  <a:schemeClr val="tx1"/>
                </a:solidFill>
              </a:rPr>
              <a:t>Misdaad gepleegd met ICT, gericht op ICT. Het strafbare feit wordt gepleegd met een computer, smartphone of tablet.</a:t>
            </a: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2758885" y="-437618"/>
            <a:ext cx="66383" cy="499895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Afbeelding 7" descr="Afbeelding met binnen, elektronica, computer, toetsenbord&#10;&#10;Automatisch gegenereerde beschrijving">
            <a:extLst>
              <a:ext uri="{FF2B5EF4-FFF2-40B4-BE49-F238E27FC236}">
                <a16:creationId xmlns:a16="http://schemas.microsoft.com/office/drawing/2014/main" id="{960BE4B1-12D0-446E-9FF0-27016FFBC6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5000" y="0"/>
            <a:ext cx="3429000" cy="5143500"/>
          </a:xfrm>
          <a:prstGeom prst="rect">
            <a:avLst/>
          </a:prstGeom>
        </p:spPr>
      </p:pic>
    </p:spTree>
    <p:extLst>
      <p:ext uri="{BB962C8B-B14F-4D97-AF65-F5344CB8AC3E}">
        <p14:creationId xmlns:p14="http://schemas.microsoft.com/office/powerpoint/2010/main" val="4025201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275" y="789537"/>
            <a:ext cx="1081667"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De cijfers</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174275" y="1230400"/>
            <a:ext cx="2958392" cy="2840459"/>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In 2021 was 17 procent van de Nederlanders van 15 jaar en ouder, bijna 2,5 miljoen mensen, naar eigen zeggen slachtoffer van online criminaliteit. De meesten kregen te maken met online oplichting en fraude.</a:t>
            </a:r>
          </a:p>
          <a:p>
            <a:pPr marL="0" indent="0">
              <a:buNone/>
            </a:pPr>
            <a:endParaRPr lang="nl-NL"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Kloppen deze cijfers?</a:t>
            </a:r>
          </a:p>
          <a:p>
            <a:pPr marL="0" indent="0">
              <a:buNone/>
            </a:pPr>
            <a:r>
              <a:rPr lang="nl-NL"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Minder dan de helft van de mensen meldt online criminaliteit.</a:t>
            </a:r>
          </a:p>
          <a:p>
            <a:pPr marL="0" indent="0">
              <a:buNone/>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692248" y="725022"/>
            <a:ext cx="45719" cy="87856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Afbeelding 8">
            <a:extLst>
              <a:ext uri="{FF2B5EF4-FFF2-40B4-BE49-F238E27FC236}">
                <a16:creationId xmlns:a16="http://schemas.microsoft.com/office/drawing/2014/main" id="{CC55EE90-04EA-444E-82DF-C4392513834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10223" y="1230400"/>
            <a:ext cx="5759502" cy="3280015"/>
          </a:xfrm>
          <a:prstGeom prst="rect">
            <a:avLst/>
          </a:prstGeom>
          <a:effectLst/>
        </p:spPr>
      </p:pic>
      <p:sp>
        <p:nvSpPr>
          <p:cNvPr id="14" name="TextBox 4">
            <a:extLst>
              <a:ext uri="{FF2B5EF4-FFF2-40B4-BE49-F238E27FC236}">
                <a16:creationId xmlns:a16="http://schemas.microsoft.com/office/drawing/2014/main" id="{446D48CB-F442-49F4-942A-581A79630639}"/>
              </a:ext>
            </a:extLst>
          </p:cNvPr>
          <p:cNvSpPr txBox="1"/>
          <p:nvPr/>
        </p:nvSpPr>
        <p:spPr>
          <a:xfrm>
            <a:off x="3039534" y="809914"/>
            <a:ext cx="3917245"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Slachtoffers online criminaliteit, 2021</a:t>
            </a:r>
          </a:p>
        </p:txBody>
      </p:sp>
      <p:pic>
        <p:nvPicPr>
          <p:cNvPr id="13" name="Afbeelding 12">
            <a:extLst>
              <a:ext uri="{FF2B5EF4-FFF2-40B4-BE49-F238E27FC236}">
                <a16:creationId xmlns:a16="http://schemas.microsoft.com/office/drawing/2014/main" id="{3A449FD7-46A5-491B-B74F-0FC7FA54997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72733" y="1230400"/>
            <a:ext cx="284046" cy="2840459"/>
          </a:xfrm>
          <a:prstGeom prst="rect">
            <a:avLst/>
          </a:prstGeom>
        </p:spPr>
      </p:pic>
    </p:spTree>
    <p:extLst>
      <p:ext uri="{BB962C8B-B14F-4D97-AF65-F5344CB8AC3E}">
        <p14:creationId xmlns:p14="http://schemas.microsoft.com/office/powerpoint/2010/main" val="23710144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6" descr="Het nieuwe Kasteel | Kasteel.gro | Digitale werkplaats Groningen 2019">
            <a:extLst>
              <a:ext uri="{FF2B5EF4-FFF2-40B4-BE49-F238E27FC236}">
                <a16:creationId xmlns:a16="http://schemas.microsoft.com/office/drawing/2014/main" id="{B1CEDF86-37FB-4A39-8C35-338BF5A7E95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8EE20AAC-9302-44DB-96BB-D2803D262154}"/>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3" name="TextBox 4">
            <a:extLst>
              <a:ext uri="{FF2B5EF4-FFF2-40B4-BE49-F238E27FC236}">
                <a16:creationId xmlns:a16="http://schemas.microsoft.com/office/drawing/2014/main" id="{71AA6BCC-9927-4570-A3A1-1FAC50836399}"/>
              </a:ext>
            </a:extLst>
          </p:cNvPr>
          <p:cNvSpPr txBox="1"/>
          <p:nvPr/>
        </p:nvSpPr>
        <p:spPr>
          <a:xfrm>
            <a:off x="198693" y="872163"/>
            <a:ext cx="4076855" cy="523220"/>
          </a:xfrm>
          <a:prstGeom prst="rect">
            <a:avLst/>
          </a:prstGeom>
          <a:noFill/>
        </p:spPr>
        <p:txBody>
          <a:bodyPr wrap="square" rtlCol="0">
            <a:spAutoFit/>
          </a:bodyPr>
          <a:lstStyle/>
          <a:p>
            <a:r>
              <a:rPr lang="nl-NL" sz="2800" dirty="0">
                <a:latin typeface="Bebas Neue Regular"/>
                <a:cs typeface="Open Sans" panose="020B0606030504020204" pitchFamily="34" charset="0"/>
              </a:rPr>
              <a:t>Gevolgen van cybercriminaliteit</a:t>
            </a:r>
          </a:p>
        </p:txBody>
      </p:sp>
      <p:sp>
        <p:nvSpPr>
          <p:cNvPr id="14" name="Rectangle 15">
            <a:extLst>
              <a:ext uri="{FF2B5EF4-FFF2-40B4-BE49-F238E27FC236}">
                <a16:creationId xmlns:a16="http://schemas.microsoft.com/office/drawing/2014/main" id="{0B0993D6-56A2-4144-B6F4-776B2F23AE1C}"/>
              </a:ext>
            </a:extLst>
          </p:cNvPr>
          <p:cNvSpPr/>
          <p:nvPr/>
        </p:nvSpPr>
        <p:spPr>
          <a:xfrm rot="16200000">
            <a:off x="2195356" y="-507119"/>
            <a:ext cx="45719" cy="385656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jdelijke aanduiding voor inhoud 2">
            <a:extLst>
              <a:ext uri="{FF2B5EF4-FFF2-40B4-BE49-F238E27FC236}">
                <a16:creationId xmlns:a16="http://schemas.microsoft.com/office/drawing/2014/main" id="{6F284170-BF3F-477C-9F3D-94FA81413ED0}"/>
              </a:ext>
            </a:extLst>
          </p:cNvPr>
          <p:cNvSpPr txBox="1">
            <a:spLocks/>
          </p:cNvSpPr>
          <p:nvPr/>
        </p:nvSpPr>
        <p:spPr>
          <a:xfrm>
            <a:off x="289931" y="1546536"/>
            <a:ext cx="4133386" cy="2840459"/>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 gevolgen zijn dat er veel schade aangericht wordt. </a:t>
            </a:r>
          </a:p>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Deze schade bestaat uit</a:t>
            </a:r>
            <a:r>
              <a:rPr lang="nl-NL" sz="1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financiële schade en/of psychische/emotionele schade</a:t>
            </a:r>
          </a:p>
        </p:txBody>
      </p:sp>
      <p:pic>
        <p:nvPicPr>
          <p:cNvPr id="4" name="Afbeelding 3" descr="Afbeelding met gebouw, buiten, trap, stap&#10;&#10;Automatisch gegenereerde beschrijving">
            <a:extLst>
              <a:ext uri="{FF2B5EF4-FFF2-40B4-BE49-F238E27FC236}">
                <a16:creationId xmlns:a16="http://schemas.microsoft.com/office/drawing/2014/main" id="{4784E24C-14CF-471C-920F-40D551644C0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68453" y="0"/>
            <a:ext cx="4259765" cy="5143500"/>
          </a:xfrm>
          <a:prstGeom prst="rect">
            <a:avLst/>
          </a:prstGeom>
        </p:spPr>
      </p:pic>
    </p:spTree>
    <p:extLst>
      <p:ext uri="{BB962C8B-B14F-4D97-AF65-F5344CB8AC3E}">
        <p14:creationId xmlns:p14="http://schemas.microsoft.com/office/powerpoint/2010/main" val="2103645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78648" y="1085139"/>
            <a:ext cx="5272667"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Wat zijn de straffen/gevolgen van cybercriminaliteit?</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426787" y="2288723"/>
            <a:ext cx="4666308" cy="1536598"/>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4381789" y="-970366"/>
            <a:ext cx="66383" cy="499895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Afbeelding 3">
            <a:hlinkClick r:id="rId4"/>
            <a:extLst>
              <a:ext uri="{FF2B5EF4-FFF2-40B4-BE49-F238E27FC236}">
                <a16:creationId xmlns:a16="http://schemas.microsoft.com/office/drawing/2014/main" id="{418F0368-0DDB-417A-B1FA-1E8D97A6F0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0893" y="1938919"/>
            <a:ext cx="5802214" cy="1977588"/>
          </a:xfrm>
          <a:prstGeom prst="rect">
            <a:avLst/>
          </a:prstGeom>
        </p:spPr>
      </p:pic>
    </p:spTree>
    <p:extLst>
      <p:ext uri="{BB962C8B-B14F-4D97-AF65-F5344CB8AC3E}">
        <p14:creationId xmlns:p14="http://schemas.microsoft.com/office/powerpoint/2010/main" val="10067902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Props1.xml><?xml version="1.0" encoding="utf-8"?>
<ds:datastoreItem xmlns:ds="http://schemas.openxmlformats.org/officeDocument/2006/customXml" ds:itemID="{39DCE7A7-9421-4311-883B-834C655FBE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A982BA0-A796-4D7D-845F-062FBCB973F8}">
  <ds:schemaRefs>
    <ds:schemaRef ds:uri="http://schemas.microsoft.com/sharepoint/v3/contenttype/forms"/>
  </ds:schemaRefs>
</ds:datastoreItem>
</file>

<file path=customXml/itemProps3.xml><?xml version="1.0" encoding="utf-8"?>
<ds:datastoreItem xmlns:ds="http://schemas.openxmlformats.org/officeDocument/2006/customXml" ds:itemID="{5FAE1D13-1331-49E7-BE68-C06003A811F6}">
  <ds:schemaRefs>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terms/"/>
    <ds:schemaRef ds:uri="29155f51-7762-430c-9a21-f70f21876669"/>
    <ds:schemaRef ds:uri="90ed0bb7-21c4-4f64-a81e-213c1120bb52"/>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634</TotalTime>
  <Words>1162</Words>
  <Application>Microsoft Office PowerPoint</Application>
  <PresentationFormat>Diavoorstelling (16:9)</PresentationFormat>
  <Paragraphs>131</Paragraphs>
  <Slides>19</Slides>
  <Notes>19</Notes>
  <HiddenSlides>0</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19</vt:i4>
      </vt:variant>
    </vt:vector>
  </HeadingPairs>
  <TitlesOfParts>
    <vt:vector size="30" baseType="lpstr">
      <vt:lpstr>Akko W01 Regular</vt:lpstr>
      <vt:lpstr>Arial</vt:lpstr>
      <vt:lpstr>Bebas Neue</vt:lpstr>
      <vt:lpstr>Bebas Neue Book</vt:lpstr>
      <vt:lpstr>Bebas Neue Regular</vt:lpstr>
      <vt:lpstr>Calibri</vt:lpstr>
      <vt:lpstr>Open Sans</vt:lpstr>
      <vt:lpstr>Open Sans Light</vt:lpstr>
      <vt:lpstr>Wingdings 2</vt:lpstr>
      <vt:lpstr>YouTube Sans</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Presley Ouwerkerk</cp:lastModifiedBy>
  <cp:revision>96</cp:revision>
  <dcterms:created xsi:type="dcterms:W3CDTF">2018-07-19T01:14:27Z</dcterms:created>
  <dcterms:modified xsi:type="dcterms:W3CDTF">2023-01-17T13:50:30Z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